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Lst>
  <p:sldIdLst>
    <p:sldId id="256" r:id="rId2"/>
    <p:sldId id="305" r:id="rId3"/>
    <p:sldId id="259" r:id="rId4"/>
    <p:sldId id="257" r:id="rId5"/>
    <p:sldId id="276" r:id="rId6"/>
    <p:sldId id="299" r:id="rId7"/>
    <p:sldId id="296" r:id="rId8"/>
    <p:sldId id="294" r:id="rId9"/>
    <p:sldId id="290" r:id="rId10"/>
    <p:sldId id="298" r:id="rId11"/>
    <p:sldId id="306" r:id="rId12"/>
    <p:sldId id="301" r:id="rId13"/>
    <p:sldId id="267" r:id="rId14"/>
    <p:sldId id="302" r:id="rId15"/>
    <p:sldId id="303" r:id="rId16"/>
    <p:sldId id="271" r:id="rId17"/>
    <p:sldId id="304" r:id="rId18"/>
    <p:sldId id="310" r:id="rId19"/>
    <p:sldId id="311" r:id="rId20"/>
    <p:sldId id="268" r:id="rId21"/>
    <p:sldId id="269" r:id="rId22"/>
    <p:sldId id="274" r:id="rId23"/>
    <p:sldId id="273" r:id="rId24"/>
    <p:sldId id="278" r:id="rId25"/>
    <p:sldId id="258" r:id="rId26"/>
    <p:sldId id="261" r:id="rId27"/>
    <p:sldId id="266" r:id="rId28"/>
    <p:sldId id="263" r:id="rId29"/>
    <p:sldId id="264" r:id="rId30"/>
    <p:sldId id="265" r:id="rId31"/>
    <p:sldId id="283" r:id="rId32"/>
    <p:sldId id="293" r:id="rId33"/>
    <p:sldId id="27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5" autoAdjust="0"/>
    <p:restoredTop sz="94607" autoAdjust="0"/>
  </p:normalViewPr>
  <p:slideViewPr>
    <p:cSldViewPr snapToGrid="0">
      <p:cViewPr>
        <p:scale>
          <a:sx n="69" d="100"/>
          <a:sy n="69" d="100"/>
        </p:scale>
        <p:origin x="-582" y="-360"/>
      </p:cViewPr>
      <p:guideLst>
        <p:guide orient="horz" pos="2160"/>
        <p:guide pos="3840"/>
      </p:guideLst>
    </p:cSldViewPr>
  </p:slideViewPr>
  <p:outlineViewPr>
    <p:cViewPr>
      <p:scale>
        <a:sx n="33" d="100"/>
        <a:sy n="33" d="100"/>
      </p:scale>
      <p:origin x="0" y="4950"/>
    </p:cViewPr>
  </p:outlineViewPr>
  <p:notesTextViewPr>
    <p:cViewPr>
      <p:scale>
        <a:sx n="1" d="1"/>
        <a:sy n="1" d="1"/>
      </p:scale>
      <p:origin x="0" y="0"/>
    </p:cViewPr>
  </p:notesTextViewPr>
  <p:sorterViewPr>
    <p:cViewPr>
      <p:scale>
        <a:sx n="100" d="100"/>
        <a:sy n="100" d="100"/>
      </p:scale>
      <p:origin x="0" y="645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4568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092659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57713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220295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70660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80539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226173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55358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78012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56538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7966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59633104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609600"/>
            <a:ext cx="9001462" cy="2398643"/>
          </a:xfrm>
        </p:spPr>
        <p:txBody>
          <a:bodyPr>
            <a:normAutofit fontScale="90000"/>
          </a:bodyPr>
          <a:lstStyle/>
          <a:p>
            <a:r>
              <a:rPr lang="en-CA" sz="8000" b="1" dirty="0">
                <a:effectLst>
                  <a:outerShdw blurRad="38100" dist="38100" dir="2700000" algn="tl">
                    <a:srgbClr val="000000">
                      <a:alpha val="43137"/>
                    </a:srgbClr>
                  </a:outerShdw>
                </a:effectLst>
                <a:latin typeface="+mn-lt"/>
              </a:rPr>
              <a:t>Alberta Cup 1 &amp; 2 </a:t>
            </a:r>
            <a:br>
              <a:rPr lang="en-CA" sz="8000" b="1" dirty="0">
                <a:effectLst>
                  <a:outerShdw blurRad="38100" dist="38100" dir="2700000" algn="tl">
                    <a:srgbClr val="000000">
                      <a:alpha val="43137"/>
                    </a:srgbClr>
                  </a:outerShdw>
                </a:effectLst>
                <a:latin typeface="+mn-lt"/>
              </a:rPr>
            </a:br>
            <a:r>
              <a:rPr lang="en-CA" sz="8000" b="1" dirty="0">
                <a:effectLst>
                  <a:outerShdw blurRad="38100" dist="38100" dir="2700000" algn="tl">
                    <a:srgbClr val="000000">
                      <a:alpha val="43137"/>
                    </a:srgbClr>
                  </a:outerShdw>
                </a:effectLst>
                <a:latin typeface="+mn-lt"/>
              </a:rPr>
              <a:t>Season Opener</a:t>
            </a:r>
            <a:r>
              <a:rPr lang="en-CA" b="1" dirty="0">
                <a:effectLst>
                  <a:outerShdw blurRad="38100" dist="38100" dir="2700000" algn="tl">
                    <a:srgbClr val="000000">
                      <a:alpha val="43137"/>
                    </a:srgbClr>
                  </a:outerShdw>
                </a:effectLst>
                <a:latin typeface="+mn-lt"/>
              </a:rPr>
              <a:t/>
            </a:r>
            <a:br>
              <a:rPr lang="en-CA" b="1" dirty="0">
                <a:effectLst>
                  <a:outerShdw blurRad="38100" dist="38100" dir="2700000" algn="tl">
                    <a:srgbClr val="000000">
                      <a:alpha val="43137"/>
                    </a:srgbClr>
                  </a:outerShdw>
                </a:effectLst>
                <a:latin typeface="+mn-lt"/>
              </a:rPr>
            </a:br>
            <a:r>
              <a:rPr lang="en-CA" sz="4000" b="1" dirty="0" smtClean="0">
                <a:effectLst>
                  <a:outerShdw blurRad="38100" dist="38100" dir="2700000" algn="tl">
                    <a:srgbClr val="000000">
                      <a:alpha val="43137"/>
                    </a:srgbClr>
                  </a:outerShdw>
                </a:effectLst>
                <a:latin typeface="+mn-lt"/>
              </a:rPr>
              <a:t>Dec 2 and 3</a:t>
            </a:r>
            <a:endParaRPr lang="en-CA" b="1" dirty="0">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2"/>
          <a:stretch>
            <a:fillRect/>
          </a:stretch>
        </p:blipFill>
        <p:spPr>
          <a:xfrm>
            <a:off x="7873024" y="3602038"/>
            <a:ext cx="2079183" cy="277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7651" y="3602038"/>
            <a:ext cx="3946759" cy="2552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3459449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4910" y="266699"/>
            <a:ext cx="11305308" cy="64527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65855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243013" y="942975"/>
            <a:ext cx="9705975"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7346"/>
            <a:ext cx="6096000" cy="6463308"/>
          </a:xfrm>
          <a:prstGeom prst="rect">
            <a:avLst/>
          </a:prstGeom>
        </p:spPr>
        <p:txBody>
          <a:bodyPr>
            <a:spAutoFit/>
          </a:bodyPr>
          <a:lstStyle/>
          <a:p>
            <a:r>
              <a:rPr lang="en-US" b="1" dirty="0" err="1"/>
              <a:t>CCA</a:t>
            </a:r>
            <a:r>
              <a:rPr lang="en-US" b="1" dirty="0"/>
              <a:t> Glide Waxing Protocol for All </a:t>
            </a:r>
            <a:r>
              <a:rPr lang="en-US" b="1" dirty="0" err="1"/>
              <a:t>CATAGORIES</a:t>
            </a:r>
            <a:r>
              <a:rPr lang="en-US" b="1" dirty="0"/>
              <a:t> </a:t>
            </a:r>
          </a:p>
          <a:p>
            <a:r>
              <a:rPr lang="en-US" dirty="0"/>
              <a:t>Cross Country Alberta requests that all coaches, athletes, wax technicians, and parents abide by a self- governed protocol while waxing skis for all athletes. This request applies to all local, regional and provincial events taking place in Alberta (e.g. club races, </a:t>
            </a:r>
            <a:r>
              <a:rPr lang="en-US" dirty="0" err="1"/>
              <a:t>loppets</a:t>
            </a:r>
            <a:r>
              <a:rPr lang="en-US" dirty="0"/>
              <a:t>, regional cup races, AB Cups, AB Youth Championships, and AB Winter Games). This request also applies to athletes traveling to Alberta from out-of-province or out-of-country. The recommended glide waxing protocol is as follows:</a:t>
            </a:r>
          </a:p>
          <a:p>
            <a:r>
              <a:rPr lang="en-US" dirty="0"/>
              <a:t> </a:t>
            </a:r>
          </a:p>
          <a:p>
            <a:pPr fontAlgn="base"/>
            <a:r>
              <a:rPr lang="en-US" dirty="0"/>
              <a:t>·      Structure tools </a:t>
            </a:r>
            <a:r>
              <a:rPr lang="en-US" u="sng" dirty="0"/>
              <a:t>ARE</a:t>
            </a:r>
            <a:r>
              <a:rPr lang="en-US" dirty="0"/>
              <a:t> permitted</a:t>
            </a:r>
          </a:p>
          <a:p>
            <a:pPr fontAlgn="base"/>
            <a:r>
              <a:rPr lang="en-US" dirty="0"/>
              <a:t>·      Non-</a:t>
            </a:r>
            <a:r>
              <a:rPr lang="en-US" dirty="0" err="1"/>
              <a:t>Fluoro</a:t>
            </a:r>
            <a:r>
              <a:rPr lang="en-US" dirty="0"/>
              <a:t> (NF) or Low </a:t>
            </a:r>
            <a:r>
              <a:rPr lang="en-US" dirty="0" err="1"/>
              <a:t>Fluoro</a:t>
            </a:r>
            <a:r>
              <a:rPr lang="en-US" dirty="0"/>
              <a:t> (LF) glide waxes </a:t>
            </a:r>
            <a:r>
              <a:rPr lang="en-US" u="sng" dirty="0"/>
              <a:t>ARE</a:t>
            </a:r>
            <a:r>
              <a:rPr lang="en-US" dirty="0"/>
              <a:t> permitted</a:t>
            </a:r>
          </a:p>
          <a:p>
            <a:pPr fontAlgn="base"/>
            <a:r>
              <a:rPr lang="en-US" dirty="0"/>
              <a:t>·      Medium </a:t>
            </a:r>
            <a:r>
              <a:rPr lang="en-US" dirty="0" err="1"/>
              <a:t>Fluoro</a:t>
            </a:r>
            <a:r>
              <a:rPr lang="en-US" dirty="0"/>
              <a:t> (MF) or High </a:t>
            </a:r>
            <a:r>
              <a:rPr lang="en-US" dirty="0" err="1"/>
              <a:t>Fluoro</a:t>
            </a:r>
            <a:r>
              <a:rPr lang="en-US" dirty="0"/>
              <a:t> (</a:t>
            </a:r>
            <a:r>
              <a:rPr lang="en-US" dirty="0" err="1"/>
              <a:t>HF</a:t>
            </a:r>
            <a:r>
              <a:rPr lang="en-US" dirty="0"/>
              <a:t>) glide waxes are NOT permitted</a:t>
            </a:r>
          </a:p>
          <a:p>
            <a:pPr fontAlgn="base"/>
            <a:r>
              <a:rPr lang="en-US" dirty="0"/>
              <a:t>·      Pure </a:t>
            </a:r>
            <a:r>
              <a:rPr lang="en-US" dirty="0" err="1"/>
              <a:t>Fluoro</a:t>
            </a:r>
            <a:r>
              <a:rPr lang="en-US" dirty="0"/>
              <a:t> glide waxes (powders, pucks, blocks and liquid) are NOT permitted</a:t>
            </a:r>
          </a:p>
          <a:p>
            <a:pPr fontAlgn="base"/>
            <a:r>
              <a:rPr lang="en-US" dirty="0"/>
              <a:t>·      Cold weather powder additives and hardeners are NOT permitted</a:t>
            </a:r>
          </a:p>
          <a:p>
            <a:r>
              <a:rPr lang="en-US" dirty="0"/>
              <a:t> The adherence to this protocol is self-governed and is the responsibility of the coaches, athletes, parents and wax technicians.</a:t>
            </a:r>
          </a:p>
        </p:txBody>
      </p:sp>
    </p:spTree>
    <p:extLst>
      <p:ext uri="{BB962C8B-B14F-4D97-AF65-F5344CB8AC3E}">
        <p14:creationId xmlns="" xmlns:p14="http://schemas.microsoft.com/office/powerpoint/2010/main" val="3596487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3640"/>
            <a:ext cx="9144000" cy="1146220"/>
          </a:xfrm>
        </p:spPr>
        <p:txBody>
          <a:bodyPr/>
          <a:lstStyle/>
          <a:p>
            <a:r>
              <a:rPr lang="en-CA" b="1" dirty="0">
                <a:effectLst>
                  <a:outerShdw blurRad="38100" dist="38100" dir="2700000" algn="tl">
                    <a:srgbClr val="000000">
                      <a:alpha val="43137"/>
                    </a:srgbClr>
                  </a:outerShdw>
                </a:effectLst>
                <a:latin typeface="+mn-lt"/>
              </a:rPr>
              <a:t>Glide Wax Testing</a:t>
            </a:r>
          </a:p>
        </p:txBody>
      </p:sp>
      <p:sp>
        <p:nvSpPr>
          <p:cNvPr id="3" name="Subtitle 2"/>
          <p:cNvSpPr>
            <a:spLocks noGrp="1"/>
          </p:cNvSpPr>
          <p:nvPr>
            <p:ph type="subTitle" idx="1"/>
          </p:nvPr>
        </p:nvSpPr>
        <p:spPr>
          <a:xfrm>
            <a:off x="1523999" y="1893193"/>
            <a:ext cx="9616225" cy="4610637"/>
          </a:xfrm>
        </p:spPr>
        <p:txBody>
          <a:bodyPr>
            <a:normAutofit/>
          </a:bodyPr>
          <a:lstStyle/>
          <a:p>
            <a:pPr marL="342900" indent="-342900" algn="l">
              <a:buFont typeface="Arial" panose="020B0604020202020204" pitchFamily="34" charset="0"/>
              <a:buChar char="•"/>
            </a:pPr>
            <a:r>
              <a:rPr lang="en-CA" sz="2800" dirty="0" smtClean="0"/>
              <a:t>Banff trail </a:t>
            </a:r>
          </a:p>
          <a:p>
            <a:pPr marL="342900" indent="-342900" algn="l">
              <a:buFont typeface="Arial" panose="020B0604020202020204" pitchFamily="34" charset="0"/>
              <a:buChar char="•"/>
            </a:pPr>
            <a:r>
              <a:rPr lang="en-CA" sz="2800" dirty="0" smtClean="0"/>
              <a:t>First half of yellow course </a:t>
            </a:r>
            <a:r>
              <a:rPr lang="en-CA" sz="2800" b="1" dirty="0" smtClean="0"/>
              <a:t>AFTER </a:t>
            </a:r>
            <a:r>
              <a:rPr lang="en-CA" sz="2800" dirty="0" err="1" smtClean="0"/>
              <a:t>para</a:t>
            </a:r>
            <a:r>
              <a:rPr lang="en-CA" sz="2800" dirty="0" smtClean="0"/>
              <a:t> sit ski</a:t>
            </a:r>
            <a:endParaRPr lang="en-CA" sz="2800" dirty="0"/>
          </a:p>
          <a:p>
            <a:pPr marL="342900" indent="-342900" algn="l">
              <a:buFont typeface="Arial" panose="020B0604020202020204" pitchFamily="34" charset="0"/>
              <a:buChar char="•"/>
            </a:pPr>
            <a:r>
              <a:rPr lang="en-CA" sz="2800" dirty="0"/>
              <a:t>Absolutely NO skiing backwards on course!</a:t>
            </a:r>
          </a:p>
          <a:p>
            <a:pPr marL="342900" indent="-342900" algn="l">
              <a:buFont typeface="Arial" panose="020B0604020202020204" pitchFamily="34" charset="0"/>
              <a:buChar char="•"/>
            </a:pPr>
            <a:r>
              <a:rPr lang="en-CA" sz="2800" dirty="0"/>
              <a:t>Course closed 10 minutes before race start</a:t>
            </a:r>
          </a:p>
          <a:p>
            <a:pPr marL="342900" indent="-342900" algn="l">
              <a:buFont typeface="Arial" panose="020B0604020202020204" pitchFamily="34" charset="0"/>
              <a:buChar char="•"/>
            </a:pPr>
            <a:r>
              <a:rPr lang="en-CA" sz="2800" dirty="0"/>
              <a:t>There will be a 20 minute window for testing between 12:30 - 12:50</a:t>
            </a:r>
          </a:p>
          <a:p>
            <a:pPr marL="342900" indent="-342900" algn="l">
              <a:buFont typeface="Arial" panose="020B0604020202020204" pitchFamily="34" charset="0"/>
              <a:buChar char="•"/>
            </a:pPr>
            <a:r>
              <a:rPr lang="en-CA" sz="2800" dirty="0"/>
              <a:t> As Reminder </a:t>
            </a:r>
            <a:r>
              <a:rPr lang="en-CA" sz="2800" b="1" u="sng" dirty="0"/>
              <a:t>AB Cups are No HF races</a:t>
            </a:r>
          </a:p>
        </p:txBody>
      </p:sp>
    </p:spTree>
    <p:extLst>
      <p:ext uri="{BB962C8B-B14F-4D97-AF65-F5344CB8AC3E}">
        <p14:creationId xmlns="" xmlns:p14="http://schemas.microsoft.com/office/powerpoint/2010/main" val="1819191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Wax Test </a:t>
            </a:r>
            <a:endParaRPr lang="en-CA" dirty="0"/>
          </a:p>
        </p:txBody>
      </p:sp>
      <p:pic>
        <p:nvPicPr>
          <p:cNvPr id="4" name="Content Placeholder 3" descr="IMG_1880.JPG"/>
          <p:cNvPicPr>
            <a:picLocks noGrp="1" noChangeAspect="1"/>
          </p:cNvPicPr>
          <p:nvPr>
            <p:ph idx="1"/>
          </p:nvPr>
        </p:nvPicPr>
        <p:blipFill>
          <a:blip r:embed="rId2"/>
          <a:stretch>
            <a:fillRect/>
          </a:stretch>
        </p:blipFill>
        <p:spPr>
          <a:xfrm rot="5400000">
            <a:off x="3195108" y="1825625"/>
            <a:ext cx="5801784" cy="4351338"/>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Wax Test</a:t>
            </a:r>
            <a:endParaRPr lang="en-CA" dirty="0"/>
          </a:p>
        </p:txBody>
      </p:sp>
      <p:pic>
        <p:nvPicPr>
          <p:cNvPr id="4" name="Content Placeholder 3" descr="IMG_1881.JPG"/>
          <p:cNvPicPr>
            <a:picLocks noGrp="1" noChangeAspect="1"/>
          </p:cNvPicPr>
          <p:nvPr>
            <p:ph idx="1"/>
          </p:nvPr>
        </p:nvPicPr>
        <p:blipFill>
          <a:blip r:embed="rId2"/>
          <a:stretch>
            <a:fillRect/>
          </a:stretch>
        </p:blipFill>
        <p:spPr>
          <a:xfrm rot="5400000">
            <a:off x="3195108" y="1825625"/>
            <a:ext cx="5801784" cy="4351338"/>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5911"/>
            <a:ext cx="9144000" cy="1120462"/>
          </a:xfrm>
        </p:spPr>
        <p:txBody>
          <a:bodyPr/>
          <a:lstStyle/>
          <a:p>
            <a:r>
              <a:rPr lang="en-CA" b="1" dirty="0">
                <a:effectLst>
                  <a:outerShdw blurRad="38100" dist="38100" dir="2700000" algn="tl">
                    <a:srgbClr val="000000">
                      <a:alpha val="43137"/>
                    </a:srgbClr>
                  </a:outerShdw>
                </a:effectLst>
                <a:latin typeface="+mn-lt"/>
              </a:rPr>
              <a:t>Warm up and Cool Down</a:t>
            </a:r>
          </a:p>
        </p:txBody>
      </p:sp>
      <p:sp>
        <p:nvSpPr>
          <p:cNvPr id="3" name="Subtitle 2"/>
          <p:cNvSpPr>
            <a:spLocks noGrp="1"/>
          </p:cNvSpPr>
          <p:nvPr>
            <p:ph type="subTitle" idx="1"/>
          </p:nvPr>
        </p:nvSpPr>
        <p:spPr>
          <a:xfrm>
            <a:off x="1524000" y="1648496"/>
            <a:ext cx="9144000" cy="3609304"/>
          </a:xfrm>
        </p:spPr>
        <p:txBody>
          <a:bodyPr/>
          <a:lstStyle/>
          <a:p>
            <a:pPr marL="342900" marR="0" lvl="0" indent="-342900" algn="l" fontAlgn="base">
              <a:spcAft>
                <a:spcPct val="0"/>
              </a:spcAft>
              <a:buClrTx/>
              <a:buSzTx/>
              <a:buFontTx/>
              <a:buChar char="•"/>
            </a:pPr>
            <a:r>
              <a:rPr lang="en-CA" sz="2800" kern="0" dirty="0">
                <a:effectLst>
                  <a:outerShdw blurRad="38100" dist="38100" dir="2700000" algn="tl">
                    <a:srgbClr val="000000">
                      <a:alpha val="43137"/>
                    </a:srgbClr>
                  </a:outerShdw>
                </a:effectLst>
                <a:latin typeface="Arial" charset="0"/>
              </a:rPr>
              <a:t>Course closed 10 minutes before the </a:t>
            </a:r>
            <a:r>
              <a:rPr lang="en-CA" sz="2800" kern="0" dirty="0" smtClean="0">
                <a:effectLst>
                  <a:outerShdw blurRad="38100" dist="38100" dir="2700000" algn="tl">
                    <a:srgbClr val="000000">
                      <a:alpha val="43137"/>
                    </a:srgbClr>
                  </a:outerShdw>
                </a:effectLst>
                <a:latin typeface="Arial" charset="0"/>
              </a:rPr>
              <a:t>start 8:50, 13:20</a:t>
            </a:r>
            <a:endParaRPr lang="en-CA" sz="2800" kern="0" dirty="0">
              <a:effectLst>
                <a:outerShdw blurRad="38100" dist="38100" dir="2700000" algn="tl">
                  <a:srgbClr val="000000">
                    <a:alpha val="43137"/>
                  </a:srgbClr>
                </a:outerShdw>
              </a:effectLst>
              <a:latin typeface="Arial" charset="0"/>
            </a:endParaRPr>
          </a:p>
          <a:p>
            <a:pPr marL="342900" marR="0" lvl="0" indent="-342900" algn="l" fontAlgn="base">
              <a:spcAft>
                <a:spcPct val="0"/>
              </a:spcAft>
              <a:buClrTx/>
              <a:buSzTx/>
              <a:buFontTx/>
              <a:buChar char="•"/>
            </a:pPr>
            <a:r>
              <a:rPr lang="en-CA" sz="2800" kern="0" dirty="0">
                <a:effectLst>
                  <a:outerShdw blurRad="38100" dist="38100" dir="2700000" algn="tl">
                    <a:srgbClr val="000000">
                      <a:alpha val="43137"/>
                    </a:srgbClr>
                  </a:outerShdw>
                </a:effectLst>
                <a:latin typeface="Arial" charset="0"/>
              </a:rPr>
              <a:t>Start and Finish corridors are closed until race start – Athletes can view the Start and Finish on foot</a:t>
            </a:r>
          </a:p>
          <a:p>
            <a:pPr marL="342900" marR="0" lvl="0" indent="-342900" algn="l" fontAlgn="base">
              <a:spcAft>
                <a:spcPct val="0"/>
              </a:spcAft>
              <a:buClrTx/>
              <a:buSzTx/>
              <a:buFontTx/>
              <a:buChar char="•"/>
            </a:pPr>
            <a:r>
              <a:rPr lang="en-CA" sz="2800" kern="0" dirty="0">
                <a:effectLst>
                  <a:outerShdw blurRad="38100" dist="38100" dir="2700000" algn="tl">
                    <a:srgbClr val="000000">
                      <a:alpha val="43137"/>
                    </a:srgbClr>
                  </a:outerShdw>
                </a:effectLst>
                <a:latin typeface="Arial" charset="0"/>
              </a:rPr>
              <a:t>Warm up and cool down in main X-C stadium </a:t>
            </a:r>
            <a:endParaRPr lang="en-CA" sz="2800" kern="0" dirty="0">
              <a:effectLst>
                <a:outerShdw blurRad="38100" dist="38100" dir="2700000" algn="tl">
                  <a:srgbClr val="000000">
                    <a:alpha val="43137"/>
                  </a:srgbClr>
                </a:outerShdw>
              </a:effectLst>
            </a:endParaRPr>
          </a:p>
          <a:p>
            <a:pPr algn="l"/>
            <a:endParaRPr lang="en-US" sz="2800" dirty="0"/>
          </a:p>
          <a:p>
            <a:endParaRPr lang="en-CA" dirty="0"/>
          </a:p>
        </p:txBody>
      </p:sp>
    </p:spTree>
    <p:extLst>
      <p:ext uri="{BB962C8B-B14F-4D97-AF65-F5344CB8AC3E}">
        <p14:creationId xmlns="" xmlns:p14="http://schemas.microsoft.com/office/powerpoint/2010/main" val="1068825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Athlete ENTRANCE to Start</a:t>
            </a:r>
            <a:endParaRPr lang="en-CA" dirty="0"/>
          </a:p>
        </p:txBody>
      </p:sp>
      <p:pic>
        <p:nvPicPr>
          <p:cNvPr id="4" name="Content Placeholder 3" descr="IMG_1882.JPG"/>
          <p:cNvPicPr>
            <a:picLocks noGrp="1" noChangeAspect="1"/>
          </p:cNvPicPr>
          <p:nvPr>
            <p:ph idx="1"/>
          </p:nvPr>
        </p:nvPicPr>
        <p:blipFill>
          <a:blip r:embed="rId2"/>
          <a:stretch>
            <a:fillRect/>
          </a:stretch>
        </p:blipFill>
        <p:spPr>
          <a:xfrm>
            <a:off x="3195108" y="1825625"/>
            <a:ext cx="5801784" cy="435133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SCHEDULE   AM</a:t>
            </a:r>
            <a:endParaRPr lang="en-CA" dirty="0"/>
          </a:p>
        </p:txBody>
      </p:sp>
      <p:sp>
        <p:nvSpPr>
          <p:cNvPr id="3" name="Content Placeholder 2"/>
          <p:cNvSpPr>
            <a:spLocks noGrp="1"/>
          </p:cNvSpPr>
          <p:nvPr>
            <p:ph idx="1"/>
          </p:nvPr>
        </p:nvSpPr>
        <p:spPr/>
        <p:txBody>
          <a:bodyPr>
            <a:normAutofit lnSpcReduction="10000"/>
          </a:bodyPr>
          <a:lstStyle/>
          <a:p>
            <a:r>
              <a:rPr lang="en-CA" dirty="0" smtClean="0"/>
              <a:t>Para Nordic sit men       09:00   3k  3 x1 k</a:t>
            </a:r>
          </a:p>
          <a:p>
            <a:r>
              <a:rPr lang="en-CA" dirty="0" smtClean="0"/>
              <a:t>Para Nordic sit women  09:04   3k  3 x 1 k</a:t>
            </a:r>
          </a:p>
          <a:p>
            <a:r>
              <a:rPr lang="en-CA" dirty="0" smtClean="0"/>
              <a:t>Open Men                        09:30  10k  4x2.5</a:t>
            </a:r>
          </a:p>
          <a:p>
            <a:r>
              <a:rPr lang="en-CA" dirty="0" smtClean="0"/>
              <a:t>Para Nordic Standing M 10:32  10k  4x2.5</a:t>
            </a:r>
          </a:p>
          <a:p>
            <a:r>
              <a:rPr lang="en-CA" dirty="0" smtClean="0"/>
              <a:t> Junior Boys                      10:35  10k  4x2.5</a:t>
            </a:r>
          </a:p>
          <a:p>
            <a:r>
              <a:rPr lang="en-CA" dirty="0" smtClean="0"/>
              <a:t>Open Women                   11:00    5k  2x2.5</a:t>
            </a:r>
          </a:p>
          <a:p>
            <a:r>
              <a:rPr lang="en-CA" dirty="0" smtClean="0"/>
              <a:t>Junior Girls                        11:13    5k  2x2.5</a:t>
            </a:r>
          </a:p>
          <a:p>
            <a:r>
              <a:rPr lang="en-CA" dirty="0" smtClean="0"/>
              <a:t>Juvenile Boys                    11:45     5k  2x2.5</a:t>
            </a:r>
          </a:p>
          <a:p>
            <a:r>
              <a:rPr lang="en-CA" dirty="0" smtClean="0"/>
              <a:t>Juvenile  Girls                   12:15     5k  2x2.5                                  </a:t>
            </a:r>
            <a:endParaRPr lang="en-CA"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SCHEDULE PM</a:t>
            </a:r>
            <a:endParaRPr lang="en-CA" dirty="0"/>
          </a:p>
        </p:txBody>
      </p:sp>
      <p:sp>
        <p:nvSpPr>
          <p:cNvPr id="3" name="Content Placeholder 2"/>
          <p:cNvSpPr>
            <a:spLocks noGrp="1"/>
          </p:cNvSpPr>
          <p:nvPr>
            <p:ph idx="1"/>
          </p:nvPr>
        </p:nvSpPr>
        <p:spPr/>
        <p:txBody>
          <a:bodyPr/>
          <a:lstStyle/>
          <a:p>
            <a:r>
              <a:rPr lang="en-CA" dirty="0" smtClean="0"/>
              <a:t>Atom                   13:30   750 m </a:t>
            </a:r>
          </a:p>
          <a:p>
            <a:r>
              <a:rPr lang="en-CA" dirty="0" err="1" smtClean="0"/>
              <a:t>PeeWee</a:t>
            </a:r>
            <a:r>
              <a:rPr lang="en-CA" dirty="0" smtClean="0"/>
              <a:t>               13:35    1.5 km </a:t>
            </a:r>
          </a:p>
          <a:p>
            <a:r>
              <a:rPr lang="en-CA" dirty="0" smtClean="0"/>
              <a:t>Mini Midget B    13:45     1.5 km</a:t>
            </a:r>
          </a:p>
          <a:p>
            <a:r>
              <a:rPr lang="en-CA" dirty="0" smtClean="0"/>
              <a:t>Mini Midget G    14:00     1.5 km</a:t>
            </a:r>
          </a:p>
          <a:p>
            <a:r>
              <a:rPr lang="en-CA" dirty="0" smtClean="0"/>
              <a:t>Midget  B            14:30      2.5k   2.5x1</a:t>
            </a:r>
          </a:p>
          <a:p>
            <a:r>
              <a:rPr lang="en-CA" dirty="0" smtClean="0"/>
              <a:t>Midget  G            15:00     2.5k   2.5x1</a:t>
            </a:r>
          </a:p>
          <a:p>
            <a:r>
              <a:rPr lang="en-CA" dirty="0" smtClean="0"/>
              <a:t>Master M            15:30     10 k  2.5 x4</a:t>
            </a:r>
          </a:p>
          <a:p>
            <a:r>
              <a:rPr lang="en-CA" dirty="0" smtClean="0"/>
              <a:t>Master W            15:35     10 k  2.5x4 </a:t>
            </a:r>
            <a:endParaRPr lang="en-CA"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Thank you to our sponsors</a:t>
            </a:r>
            <a:endParaRPr lang="en-CA" dirty="0"/>
          </a:p>
        </p:txBody>
      </p:sp>
      <p:sp>
        <p:nvSpPr>
          <p:cNvPr id="3" name="Content Placeholder 2"/>
          <p:cNvSpPr>
            <a:spLocks noGrp="1"/>
          </p:cNvSpPr>
          <p:nvPr>
            <p:ph idx="1"/>
          </p:nvPr>
        </p:nvSpPr>
        <p:spPr/>
        <p:txBody>
          <a:bodyPr/>
          <a:lstStyle/>
          <a:p>
            <a:r>
              <a:rPr lang="en-CA" dirty="0" smtClean="0"/>
              <a:t>Rocky Mountain Ski Lodge</a:t>
            </a:r>
          </a:p>
          <a:p>
            <a:r>
              <a:rPr lang="en-CA" dirty="0" smtClean="0"/>
              <a:t>SAVE ON FOODS</a:t>
            </a:r>
          </a:p>
          <a:p>
            <a:r>
              <a:rPr lang="en-CA" dirty="0" smtClean="0"/>
              <a:t>TRAIL SPORTS</a:t>
            </a:r>
          </a:p>
          <a:p>
            <a:r>
              <a:rPr lang="en-CA" dirty="0" smtClean="0"/>
              <a:t>BUFF</a:t>
            </a:r>
          </a:p>
          <a:p>
            <a:r>
              <a:rPr lang="en-CA" dirty="0" smtClean="0"/>
              <a:t>HAYWOOD SECURITIES</a:t>
            </a:r>
          </a:p>
          <a:p>
            <a:r>
              <a:rPr lang="en-CA" dirty="0" smtClean="0"/>
              <a:t>CANMORE BREWING COMPANY</a:t>
            </a:r>
          </a:p>
          <a:p>
            <a:endParaRPr lang="en-CA"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60641" y="2884868"/>
            <a:ext cx="5310389" cy="2614411"/>
          </a:xfrm>
        </p:spPr>
        <p:txBody>
          <a:bodyPr>
            <a:normAutofit fontScale="90000"/>
          </a:bodyPr>
          <a:lstStyle/>
          <a:p>
            <a:r>
              <a:rPr lang="en-CA" b="1" dirty="0">
                <a:effectLst>
                  <a:outerShdw blurRad="38100" dist="38100" dir="2700000" algn="tl">
                    <a:srgbClr val="000000">
                      <a:alpha val="43137"/>
                    </a:srgbClr>
                  </a:outerShdw>
                </a:effectLst>
                <a:latin typeface="+mn-lt"/>
              </a:rPr>
              <a:t>Coaching on Course</a:t>
            </a:r>
            <a:br>
              <a:rPr lang="en-CA" b="1" dirty="0">
                <a:effectLst>
                  <a:outerShdw blurRad="38100" dist="38100" dir="2700000" algn="tl">
                    <a:srgbClr val="000000">
                      <a:alpha val="43137"/>
                    </a:srgbClr>
                  </a:outerShdw>
                </a:effectLst>
                <a:latin typeface="+mn-lt"/>
              </a:rPr>
            </a:br>
            <a:r>
              <a:rPr lang="en-CA" sz="3100" dirty="0">
                <a:effectLst>
                  <a:outerShdw blurRad="38100" dist="38100" dir="2700000" algn="tl">
                    <a:srgbClr val="000000">
                      <a:alpha val="43137"/>
                    </a:srgbClr>
                  </a:outerShdw>
                </a:effectLst>
                <a:latin typeface="+mn-lt"/>
              </a:rPr>
              <a:t>We have limited terrain out there and the course is quite narrow in places, Please be very aware of racers while moving around the course!</a:t>
            </a:r>
            <a:r>
              <a:rPr lang="en-CA" sz="4000" dirty="0">
                <a:effectLst>
                  <a:outerShdw blurRad="38100" dist="38100" dir="2700000" algn="tl">
                    <a:srgbClr val="000000">
                      <a:alpha val="43137"/>
                    </a:srgbClr>
                  </a:outerShdw>
                </a:effectLst>
                <a:latin typeface="+mn-lt"/>
              </a:rPr>
              <a:t/>
            </a:r>
            <a:br>
              <a:rPr lang="en-CA" sz="4000" dirty="0">
                <a:effectLst>
                  <a:outerShdw blurRad="38100" dist="38100" dir="2700000" algn="tl">
                    <a:srgbClr val="000000">
                      <a:alpha val="43137"/>
                    </a:srgbClr>
                  </a:outerShdw>
                </a:effectLst>
                <a:latin typeface="+mn-lt"/>
              </a:rPr>
            </a:br>
            <a:r>
              <a:rPr lang="en-CA" sz="4000" dirty="0">
                <a:effectLst>
                  <a:outerShdw blurRad="38100" dist="38100" dir="2700000" algn="tl">
                    <a:srgbClr val="000000">
                      <a:alpha val="43137"/>
                    </a:srgbClr>
                  </a:outerShdw>
                </a:effectLst>
                <a:latin typeface="+mn-lt"/>
              </a:rPr>
              <a:t>Coaches are on Foot! </a:t>
            </a:r>
            <a:br>
              <a:rPr lang="en-CA" sz="4000" dirty="0">
                <a:effectLst>
                  <a:outerShdw blurRad="38100" dist="38100" dir="2700000" algn="tl">
                    <a:srgbClr val="000000">
                      <a:alpha val="43137"/>
                    </a:srgbClr>
                  </a:outerShdw>
                </a:effectLst>
                <a:latin typeface="+mn-lt"/>
              </a:rPr>
            </a:br>
            <a:r>
              <a:rPr lang="en-CA" sz="4000" dirty="0">
                <a:effectLst>
                  <a:outerShdw blurRad="38100" dist="38100" dir="2700000" algn="tl">
                    <a:srgbClr val="000000">
                      <a:alpha val="43137"/>
                    </a:srgbClr>
                  </a:outerShdw>
                </a:effectLst>
                <a:latin typeface="+mn-lt"/>
              </a:rPr>
              <a:t>Only competitors on Skis </a:t>
            </a: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32285" y="1448873"/>
            <a:ext cx="4391025" cy="4752975"/>
          </a:xfrm>
          <a:prstGeom prst="rect">
            <a:avLst/>
          </a:prstGeom>
          <a:ln>
            <a:noFill/>
          </a:ln>
          <a:effectLst>
            <a:softEdge rad="112500"/>
          </a:effectLst>
        </p:spPr>
      </p:pic>
    </p:spTree>
    <p:extLst>
      <p:ext uri="{BB962C8B-B14F-4D97-AF65-F5344CB8AC3E}">
        <p14:creationId xmlns="" xmlns:p14="http://schemas.microsoft.com/office/powerpoint/2010/main" val="2358561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9397"/>
            <a:ext cx="9144000" cy="1017431"/>
          </a:xfrm>
        </p:spPr>
        <p:txBody>
          <a:bodyPr/>
          <a:lstStyle/>
          <a:p>
            <a:r>
              <a:rPr lang="en-CA" b="1" dirty="0">
                <a:effectLst>
                  <a:outerShdw blurRad="38100" dist="38100" dir="2700000" algn="tl">
                    <a:srgbClr val="000000">
                      <a:alpha val="43137"/>
                    </a:srgbClr>
                  </a:outerShdw>
                </a:effectLst>
                <a:latin typeface="+mn-lt"/>
              </a:rPr>
              <a:t>Awards</a:t>
            </a:r>
          </a:p>
        </p:txBody>
      </p:sp>
      <p:sp>
        <p:nvSpPr>
          <p:cNvPr id="3" name="Subtitle 2"/>
          <p:cNvSpPr>
            <a:spLocks noGrp="1"/>
          </p:cNvSpPr>
          <p:nvPr>
            <p:ph type="subTitle" idx="1"/>
          </p:nvPr>
        </p:nvSpPr>
        <p:spPr>
          <a:xfrm>
            <a:off x="4186989" y="1874486"/>
            <a:ext cx="7469203" cy="4324183"/>
          </a:xfrm>
        </p:spPr>
        <p:txBody>
          <a:bodyPr>
            <a:normAutofit/>
          </a:bodyPr>
          <a:lstStyle/>
          <a:p>
            <a:r>
              <a:rPr lang="en-CA" sz="3200" dirty="0"/>
              <a:t>Awards will take place on the paved area outside the Biathlon Building</a:t>
            </a:r>
          </a:p>
          <a:p>
            <a:endParaRPr lang="en-CA" sz="3200" dirty="0"/>
          </a:p>
          <a:p>
            <a:r>
              <a:rPr lang="en-CA" sz="4000" dirty="0">
                <a:solidFill>
                  <a:srgbClr val="FF0000"/>
                </a:solidFill>
              </a:rPr>
              <a:t>Morning Race awards will be presented at </a:t>
            </a:r>
            <a:r>
              <a:rPr lang="en-CA" sz="4000" dirty="0" err="1" smtClean="0">
                <a:solidFill>
                  <a:srgbClr val="FF0000"/>
                </a:solidFill>
              </a:rPr>
              <a:t>asap</a:t>
            </a:r>
            <a:endParaRPr lang="en-CA" sz="4000" dirty="0">
              <a:solidFill>
                <a:srgbClr val="FF0000"/>
              </a:solidFill>
            </a:endParaRPr>
          </a:p>
          <a:p>
            <a:pPr algn="r"/>
            <a:endParaRPr lang="en-CA" sz="4000" dirty="0">
              <a:solidFill>
                <a:srgbClr val="FF0000"/>
              </a:solidFill>
            </a:endParaRPr>
          </a:p>
          <a:p>
            <a:pPr algn="r"/>
            <a:r>
              <a:rPr lang="en-CA" sz="4000" dirty="0">
                <a:solidFill>
                  <a:srgbClr val="FF0000"/>
                </a:solidFill>
              </a:rPr>
              <a:t>Afternoon Race awards at </a:t>
            </a:r>
            <a:r>
              <a:rPr lang="en-CA" sz="4000" dirty="0" smtClean="0">
                <a:solidFill>
                  <a:srgbClr val="FF0000"/>
                </a:solidFill>
              </a:rPr>
              <a:t>16:15</a:t>
            </a:r>
            <a:endParaRPr lang="en-CA" sz="4000" dirty="0">
              <a:solidFill>
                <a:srgbClr val="FF0000"/>
              </a:solidFill>
            </a:endParaRPr>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45017" y="1588394"/>
            <a:ext cx="3669406" cy="3669406"/>
          </a:xfrm>
          <a:prstGeom prst="rect">
            <a:avLst/>
          </a:prstGeom>
        </p:spPr>
      </p:pic>
    </p:spTree>
    <p:extLst>
      <p:ext uri="{BB962C8B-B14F-4D97-AF65-F5344CB8AC3E}">
        <p14:creationId xmlns="" xmlns:p14="http://schemas.microsoft.com/office/powerpoint/2010/main" val="3889222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CA" dirty="0"/>
          </a:p>
        </p:txBody>
      </p:sp>
      <p:sp>
        <p:nvSpPr>
          <p:cNvPr id="3" name="Subtitle 2"/>
          <p:cNvSpPr>
            <a:spLocks noGrp="1"/>
          </p:cNvSpPr>
          <p:nvPr>
            <p:ph type="subTitle" idx="1"/>
          </p:nvPr>
        </p:nvSpPr>
        <p:spPr/>
        <p:txBody>
          <a:bodyPr/>
          <a:lstStyle/>
          <a:p>
            <a:endParaRPr lang="en-CA"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4611350" cy="7381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816098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283212"/>
          </a:xfrm>
        </p:spPr>
        <p:txBody>
          <a:bodyPr>
            <a:normAutofit fontScale="90000"/>
          </a:bodyPr>
          <a:lstStyle/>
          <a:p>
            <a:r>
              <a:rPr lang="en-CA" sz="11500" b="1" dirty="0">
                <a:effectLst>
                  <a:outerShdw blurRad="38100" dist="38100" dir="2700000" algn="tl">
                    <a:srgbClr val="000000">
                      <a:alpha val="43137"/>
                    </a:srgbClr>
                  </a:outerShdw>
                </a:effectLst>
                <a:latin typeface="+mn-lt"/>
              </a:rPr>
              <a:t>Good Luck! </a:t>
            </a:r>
          </a:p>
        </p:txBody>
      </p:sp>
      <p:pic>
        <p:nvPicPr>
          <p:cNvPr id="4" name="Picture 3"/>
          <p:cNvPicPr>
            <a:picLocks noChangeAspect="1"/>
          </p:cNvPicPr>
          <p:nvPr/>
        </p:nvPicPr>
        <p:blipFill>
          <a:blip r:embed="rId2"/>
          <a:stretch>
            <a:fillRect/>
          </a:stretch>
        </p:blipFill>
        <p:spPr>
          <a:xfrm>
            <a:off x="7847266" y="3384550"/>
            <a:ext cx="2079183" cy="277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7651" y="3602038"/>
            <a:ext cx="3946759" cy="2552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100967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609600"/>
            <a:ext cx="9001462" cy="2398643"/>
          </a:xfrm>
        </p:spPr>
        <p:txBody>
          <a:bodyPr>
            <a:normAutofit fontScale="90000"/>
          </a:bodyPr>
          <a:lstStyle/>
          <a:p>
            <a:r>
              <a:rPr lang="en-CA" sz="8000" b="1" dirty="0">
                <a:effectLst>
                  <a:outerShdw blurRad="38100" dist="38100" dir="2700000" algn="tl">
                    <a:srgbClr val="000000">
                      <a:alpha val="43137"/>
                    </a:srgbClr>
                  </a:outerShdw>
                </a:effectLst>
                <a:latin typeface="+mn-lt"/>
              </a:rPr>
              <a:t>Alberta Cup 1 &amp; 2 </a:t>
            </a:r>
            <a:br>
              <a:rPr lang="en-CA" sz="8000" b="1" dirty="0">
                <a:effectLst>
                  <a:outerShdw blurRad="38100" dist="38100" dir="2700000" algn="tl">
                    <a:srgbClr val="000000">
                      <a:alpha val="43137"/>
                    </a:srgbClr>
                  </a:outerShdw>
                </a:effectLst>
                <a:latin typeface="+mn-lt"/>
              </a:rPr>
            </a:br>
            <a:r>
              <a:rPr lang="en-CA" sz="8000" b="1" dirty="0">
                <a:effectLst>
                  <a:outerShdw blurRad="38100" dist="38100" dir="2700000" algn="tl">
                    <a:srgbClr val="000000">
                      <a:alpha val="43137"/>
                    </a:srgbClr>
                  </a:outerShdw>
                </a:effectLst>
                <a:latin typeface="+mn-lt"/>
              </a:rPr>
              <a:t>Season Opener</a:t>
            </a:r>
            <a:r>
              <a:rPr lang="en-CA" b="1" dirty="0">
                <a:effectLst>
                  <a:outerShdw blurRad="38100" dist="38100" dir="2700000" algn="tl">
                    <a:srgbClr val="000000">
                      <a:alpha val="43137"/>
                    </a:srgbClr>
                  </a:outerShdw>
                </a:effectLst>
                <a:latin typeface="+mn-lt"/>
              </a:rPr>
              <a:t/>
            </a:r>
            <a:br>
              <a:rPr lang="en-CA" b="1" dirty="0">
                <a:effectLst>
                  <a:outerShdw blurRad="38100" dist="38100" dir="2700000" algn="tl">
                    <a:srgbClr val="000000">
                      <a:alpha val="43137"/>
                    </a:srgbClr>
                  </a:outerShdw>
                </a:effectLst>
                <a:latin typeface="+mn-lt"/>
              </a:rPr>
            </a:br>
            <a:r>
              <a:rPr lang="en-CA" sz="4000" b="1" dirty="0" smtClean="0">
                <a:effectLst>
                  <a:outerShdw blurRad="38100" dist="38100" dir="2700000" algn="tl">
                    <a:srgbClr val="000000">
                      <a:alpha val="43137"/>
                    </a:srgbClr>
                  </a:outerShdw>
                </a:effectLst>
                <a:latin typeface="+mn-lt"/>
              </a:rPr>
              <a:t>Dec 2 and 3</a:t>
            </a:r>
            <a:endParaRPr lang="en-CA" b="1" dirty="0">
              <a:effectLst>
                <a:outerShdw blurRad="38100" dist="38100" dir="2700000" algn="tl">
                  <a:srgbClr val="000000">
                    <a:alpha val="43137"/>
                  </a:srgbClr>
                </a:outerShdw>
              </a:effectLst>
              <a:latin typeface="+mn-lt"/>
            </a:endParaRPr>
          </a:p>
        </p:txBody>
      </p:sp>
      <p:pic>
        <p:nvPicPr>
          <p:cNvPr id="4" name="Picture 3"/>
          <p:cNvPicPr>
            <a:picLocks noChangeAspect="1"/>
          </p:cNvPicPr>
          <p:nvPr/>
        </p:nvPicPr>
        <p:blipFill>
          <a:blip r:embed="rId2"/>
          <a:stretch>
            <a:fillRect/>
          </a:stretch>
        </p:blipFill>
        <p:spPr>
          <a:xfrm>
            <a:off x="7873024" y="3602038"/>
            <a:ext cx="2079183" cy="2770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7651" y="3602038"/>
            <a:ext cx="3946759" cy="2552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2844999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2035"/>
            <a:ext cx="9144000" cy="1258956"/>
          </a:xfrm>
        </p:spPr>
        <p:txBody>
          <a:bodyPr>
            <a:normAutofit/>
          </a:bodyPr>
          <a:lstStyle/>
          <a:p>
            <a:r>
              <a:rPr lang="en-CA" sz="6600" b="1" dirty="0">
                <a:effectLst>
                  <a:outerShdw blurRad="38100" dist="38100" dir="2700000" algn="tl">
                    <a:srgbClr val="000000">
                      <a:alpha val="43137"/>
                    </a:srgbClr>
                  </a:outerShdw>
                </a:effectLst>
                <a:latin typeface="+mn-lt"/>
              </a:rPr>
              <a:t>Introduction of the OC</a:t>
            </a:r>
          </a:p>
        </p:txBody>
      </p:sp>
      <p:sp>
        <p:nvSpPr>
          <p:cNvPr id="3" name="Subtitle 2"/>
          <p:cNvSpPr>
            <a:spLocks noGrp="1"/>
          </p:cNvSpPr>
          <p:nvPr>
            <p:ph type="subTitle" idx="1"/>
          </p:nvPr>
        </p:nvSpPr>
        <p:spPr>
          <a:xfrm>
            <a:off x="1524000" y="1669774"/>
            <a:ext cx="9144000" cy="4717774"/>
          </a:xfrm>
        </p:spPr>
        <p:txBody>
          <a:bodyPr/>
          <a:lstStyle/>
          <a:p>
            <a:pPr marL="342900" indent="-342900" algn="l">
              <a:buFont typeface="Arial" panose="020B0604020202020204" pitchFamily="34" charset="0"/>
              <a:buChar char="•"/>
            </a:pPr>
            <a:r>
              <a:rPr lang="en-CA" sz="2800" b="1" dirty="0"/>
              <a:t>Chief of Competition </a:t>
            </a:r>
            <a:r>
              <a:rPr lang="en-CA" sz="2800" b="1" dirty="0" smtClean="0"/>
              <a:t>– Jim Hendry</a:t>
            </a:r>
            <a:endParaRPr lang="en-CA" sz="2800" b="1" dirty="0"/>
          </a:p>
          <a:p>
            <a:pPr marL="342900" indent="-342900" algn="l">
              <a:buFont typeface="Arial" panose="020B0604020202020204" pitchFamily="34" charset="0"/>
              <a:buChar char="•"/>
            </a:pPr>
            <a:r>
              <a:rPr lang="en-CA" sz="2800" b="1" dirty="0"/>
              <a:t>Race Office – Jeanie Godfrey</a:t>
            </a:r>
          </a:p>
          <a:p>
            <a:pPr marL="342900" indent="-342900" algn="l">
              <a:buFont typeface="Arial" panose="020B0604020202020204" pitchFamily="34" charset="0"/>
              <a:buChar char="•"/>
            </a:pPr>
            <a:r>
              <a:rPr lang="en-CA" sz="2800" b="1" dirty="0"/>
              <a:t>Course – </a:t>
            </a:r>
            <a:r>
              <a:rPr lang="en-CA" sz="2800" b="1" dirty="0" smtClean="0"/>
              <a:t>Eric Trouillot</a:t>
            </a:r>
            <a:endParaRPr lang="en-CA" sz="2800" b="1" dirty="0"/>
          </a:p>
          <a:p>
            <a:pPr marL="342900" indent="-342900" algn="l">
              <a:buFont typeface="Arial" panose="020B0604020202020204" pitchFamily="34" charset="0"/>
              <a:buChar char="•"/>
            </a:pPr>
            <a:r>
              <a:rPr lang="en-CA" sz="2800" b="1" dirty="0"/>
              <a:t>Stadium – Greg Manktelow</a:t>
            </a:r>
          </a:p>
          <a:p>
            <a:pPr marL="342900" indent="-342900" algn="l">
              <a:buFont typeface="Arial" panose="020B0604020202020204" pitchFamily="34" charset="0"/>
              <a:buChar char="•"/>
            </a:pPr>
            <a:r>
              <a:rPr lang="en-CA" sz="2800" b="1" dirty="0"/>
              <a:t>Timing – Cindy Low</a:t>
            </a:r>
          </a:p>
          <a:p>
            <a:pPr marL="342900" indent="-342900" algn="l">
              <a:buFont typeface="Arial" panose="020B0604020202020204" pitchFamily="34" charset="0"/>
              <a:buChar char="•"/>
            </a:pPr>
            <a:r>
              <a:rPr lang="en-CA" sz="2800" b="1" dirty="0"/>
              <a:t>Controls – </a:t>
            </a:r>
            <a:r>
              <a:rPr lang="en-CA" sz="2800" b="1" dirty="0" smtClean="0"/>
              <a:t>Elliot Steinberg</a:t>
            </a:r>
            <a:endParaRPr lang="en-CA" sz="2800" b="1" dirty="0"/>
          </a:p>
          <a:p>
            <a:pPr marL="342900" indent="-342900" algn="l">
              <a:buFont typeface="Arial" panose="020B0604020202020204" pitchFamily="34" charset="0"/>
              <a:buChar char="•"/>
            </a:pPr>
            <a:r>
              <a:rPr lang="en-CA" sz="2800" b="1" dirty="0"/>
              <a:t>Medical- </a:t>
            </a:r>
            <a:r>
              <a:rPr lang="en-CA" sz="2800" b="1" dirty="0" smtClean="0"/>
              <a:t>Wendy McGregor</a:t>
            </a:r>
            <a:endParaRPr lang="en-CA" sz="2800" b="1" dirty="0"/>
          </a:p>
          <a:p>
            <a:pPr marL="342900" indent="-342900" algn="l">
              <a:buFont typeface="Arial" panose="020B0604020202020204" pitchFamily="34" charset="0"/>
              <a:buChar char="•"/>
            </a:pPr>
            <a:r>
              <a:rPr lang="en-CA" sz="2800" b="1" dirty="0"/>
              <a:t>Volunteers – </a:t>
            </a:r>
            <a:r>
              <a:rPr lang="en-CA" sz="2800" b="1" dirty="0" smtClean="0"/>
              <a:t>Jen </a:t>
            </a:r>
            <a:r>
              <a:rPr lang="en-CA" sz="2800" b="1" dirty="0"/>
              <a:t>Carlson</a:t>
            </a:r>
          </a:p>
          <a:p>
            <a:pPr marL="342900" indent="-342900" algn="l">
              <a:buFont typeface="Arial" panose="020B0604020202020204" pitchFamily="34" charset="0"/>
              <a:buChar char="•"/>
            </a:pPr>
            <a:r>
              <a:rPr lang="en-CA" sz="2800" b="1" dirty="0"/>
              <a:t>Canmore Nordic Center – </a:t>
            </a:r>
            <a:r>
              <a:rPr lang="en-CA" sz="2800" b="1" dirty="0" err="1" smtClean="0"/>
              <a:t>Briony</a:t>
            </a:r>
            <a:r>
              <a:rPr lang="en-CA" sz="2800" b="1" dirty="0" smtClean="0"/>
              <a:t> </a:t>
            </a:r>
            <a:r>
              <a:rPr lang="en-CA" sz="2800" b="1" dirty="0" err="1" smtClean="0"/>
              <a:t>Willaims</a:t>
            </a:r>
            <a:endParaRPr lang="en-CA" sz="2800" b="1" dirty="0"/>
          </a:p>
          <a:p>
            <a:pPr marL="342900" indent="-342900" algn="l">
              <a:buFont typeface="Arial" panose="020B0604020202020204" pitchFamily="34" charset="0"/>
              <a:buChar char="•"/>
            </a:pPr>
            <a:endParaRPr lang="en-CA" dirty="0"/>
          </a:p>
        </p:txBody>
      </p:sp>
    </p:spTree>
    <p:extLst>
      <p:ext uri="{BB962C8B-B14F-4D97-AF65-F5344CB8AC3E}">
        <p14:creationId xmlns="" xmlns:p14="http://schemas.microsoft.com/office/powerpoint/2010/main" val="2014592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83335"/>
            <a:ext cx="9144000" cy="785611"/>
          </a:xfrm>
        </p:spPr>
        <p:txBody>
          <a:bodyPr>
            <a:normAutofit fontScale="90000"/>
          </a:bodyPr>
          <a:lstStyle/>
          <a:p>
            <a:r>
              <a:rPr lang="en-CA" b="1" dirty="0">
                <a:effectLst>
                  <a:outerShdw blurRad="38100" dist="38100" dir="2700000" algn="tl">
                    <a:srgbClr val="000000">
                      <a:alpha val="43137"/>
                    </a:srgbClr>
                  </a:outerShdw>
                </a:effectLst>
                <a:latin typeface="+mn-lt"/>
              </a:rPr>
              <a:t>Course</a:t>
            </a:r>
          </a:p>
        </p:txBody>
      </p:sp>
      <p:sp>
        <p:nvSpPr>
          <p:cNvPr id="3" name="Subtitle 2"/>
          <p:cNvSpPr>
            <a:spLocks noGrp="1"/>
          </p:cNvSpPr>
          <p:nvPr>
            <p:ph type="subTitle" idx="1"/>
          </p:nvPr>
        </p:nvSpPr>
        <p:spPr>
          <a:xfrm>
            <a:off x="7922484" y="1740008"/>
            <a:ext cx="3731803" cy="4206240"/>
          </a:xfrm>
        </p:spPr>
        <p:txBody>
          <a:bodyPr>
            <a:normAutofit fontScale="77500" lnSpcReduction="20000"/>
          </a:bodyPr>
          <a:lstStyle/>
          <a:p>
            <a:r>
              <a:rPr lang="en-CA" b="1" u="sng" dirty="0"/>
              <a:t>Saturday Start Times &amp; Laps: </a:t>
            </a:r>
          </a:p>
          <a:p>
            <a:endParaRPr lang="en-CA" dirty="0"/>
          </a:p>
          <a:p>
            <a:pPr algn="l"/>
            <a:r>
              <a:rPr lang="en-CA" sz="1900" dirty="0"/>
              <a:t>Open Men 		  9:30  - 7.5 Laps</a:t>
            </a:r>
          </a:p>
          <a:p>
            <a:pPr algn="l"/>
            <a:r>
              <a:rPr lang="en-CA" sz="1900" dirty="0"/>
              <a:t>Master Men 	10:30  - 6.5 laps</a:t>
            </a:r>
          </a:p>
          <a:p>
            <a:pPr algn="l"/>
            <a:r>
              <a:rPr lang="en-CA" sz="1900" dirty="0"/>
              <a:t>Junior Boys 	10:40  - 4.5 laps</a:t>
            </a:r>
          </a:p>
          <a:p>
            <a:pPr algn="l"/>
            <a:r>
              <a:rPr lang="en-CA" sz="1900" dirty="0"/>
              <a:t>Open Women 	11:30  - 4.5 laps</a:t>
            </a:r>
          </a:p>
          <a:p>
            <a:pPr algn="l"/>
            <a:r>
              <a:rPr lang="en-CA" sz="1900" dirty="0"/>
              <a:t>Master Women 	11:50  - 6.5 laps</a:t>
            </a:r>
          </a:p>
          <a:p>
            <a:pPr algn="l"/>
            <a:r>
              <a:rPr lang="en-CA" sz="1900" dirty="0"/>
              <a:t>Junior Girls 		11:55  - 3.5 laps</a:t>
            </a:r>
          </a:p>
          <a:p>
            <a:pPr algn="l"/>
            <a:r>
              <a:rPr lang="en-CA" sz="1900" dirty="0"/>
              <a:t>M-Midget Boys   	13:10  - 1.5 laps</a:t>
            </a:r>
          </a:p>
          <a:p>
            <a:pPr algn="l"/>
            <a:r>
              <a:rPr lang="en-CA" sz="1900" dirty="0"/>
              <a:t>M- Midget Girls   	13:20  - 1.5 laps</a:t>
            </a:r>
          </a:p>
          <a:p>
            <a:pPr algn="l"/>
            <a:r>
              <a:rPr lang="en-CA" sz="1900" dirty="0"/>
              <a:t>Midget Boys 	13:30  - 2.5 laps</a:t>
            </a:r>
          </a:p>
          <a:p>
            <a:pPr algn="l"/>
            <a:r>
              <a:rPr lang="en-CA" sz="1900" dirty="0"/>
              <a:t>Midget Girls 	13:45  - 2.5 laps</a:t>
            </a:r>
          </a:p>
          <a:p>
            <a:pPr algn="l"/>
            <a:r>
              <a:rPr lang="en-CA" sz="1900" dirty="0"/>
              <a:t>Juvenile Boys	14:15  - 3.5 laps</a:t>
            </a:r>
          </a:p>
          <a:p>
            <a:pPr algn="l"/>
            <a:r>
              <a:rPr lang="en-CA" sz="1900" dirty="0"/>
              <a:t>Juvenile Girls 	14:35 -  2.5 laps</a:t>
            </a:r>
          </a:p>
          <a:p>
            <a:pPr algn="l"/>
            <a:endParaRPr lang="en-CA" sz="1900" dirty="0"/>
          </a:p>
        </p:txBody>
      </p:sp>
      <p:pic>
        <p:nvPicPr>
          <p:cNvPr id="4" name="Picture 3"/>
          <p:cNvPicPr>
            <a:picLocks noChangeAspect="1"/>
          </p:cNvPicPr>
          <p:nvPr/>
        </p:nvPicPr>
        <p:blipFill>
          <a:blip r:embed="rId2"/>
          <a:stretch>
            <a:fillRect/>
          </a:stretch>
        </p:blipFill>
        <p:spPr>
          <a:xfrm>
            <a:off x="51917" y="1008561"/>
            <a:ext cx="7603148" cy="5608749"/>
          </a:xfrm>
          <a:prstGeom prst="rect">
            <a:avLst/>
          </a:prstGeom>
        </p:spPr>
      </p:pic>
    </p:spTree>
    <p:extLst>
      <p:ext uri="{BB962C8B-B14F-4D97-AF65-F5344CB8AC3E}">
        <p14:creationId xmlns="" xmlns:p14="http://schemas.microsoft.com/office/powerpoint/2010/main" val="3048658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57577"/>
            <a:ext cx="9144000" cy="721217"/>
          </a:xfrm>
        </p:spPr>
        <p:txBody>
          <a:bodyPr>
            <a:normAutofit fontScale="90000"/>
          </a:bodyPr>
          <a:lstStyle/>
          <a:p>
            <a:r>
              <a:rPr lang="en-CA" sz="4900" b="1" dirty="0">
                <a:effectLst>
                  <a:outerShdw blurRad="38100" dist="38100" dir="2700000" algn="tl">
                    <a:srgbClr val="000000">
                      <a:alpha val="43137"/>
                    </a:srgbClr>
                  </a:outerShdw>
                </a:effectLst>
                <a:latin typeface="+mn-lt"/>
              </a:rPr>
              <a:t>Wax testing </a:t>
            </a:r>
          </a:p>
        </p:txBody>
      </p:sp>
      <p:sp>
        <p:nvSpPr>
          <p:cNvPr id="3" name="Subtitle 2"/>
          <p:cNvSpPr>
            <a:spLocks noGrp="1"/>
          </p:cNvSpPr>
          <p:nvPr>
            <p:ph type="subTitle" idx="1"/>
          </p:nvPr>
        </p:nvSpPr>
        <p:spPr>
          <a:xfrm>
            <a:off x="1523999" y="5795269"/>
            <a:ext cx="9144000" cy="1655762"/>
          </a:xfrm>
        </p:spPr>
        <p:txBody>
          <a:bodyPr/>
          <a:lstStyle/>
          <a:p>
            <a:r>
              <a:rPr lang="en-CA" dirty="0"/>
              <a:t>This is not the actual Wax Test area, but this will be the Set up</a:t>
            </a:r>
          </a:p>
        </p:txBody>
      </p:sp>
      <p:pic>
        <p:nvPicPr>
          <p:cNvPr id="4" name="Picture 5"/>
          <p:cNvPicPr>
            <a:picLocks noChangeAspect="1" noChangeArrowheads="1"/>
          </p:cNvPicPr>
          <p:nvPr/>
        </p:nvPicPr>
        <p:blipFill>
          <a:blip r:embed="rId2" cstate="print"/>
          <a:srcRect/>
          <a:stretch>
            <a:fillRect/>
          </a:stretch>
        </p:blipFill>
        <p:spPr bwMode="auto">
          <a:xfrm>
            <a:off x="2418556" y="978794"/>
            <a:ext cx="7354887" cy="4816475"/>
          </a:xfrm>
          <a:prstGeom prst="rect">
            <a:avLst/>
          </a:prstGeom>
          <a:noFill/>
          <a:ln w="9525">
            <a:noFill/>
            <a:miter lim="800000"/>
            <a:headEnd/>
            <a:tailEnd/>
          </a:ln>
        </p:spPr>
      </p:pic>
    </p:spTree>
    <p:extLst>
      <p:ext uri="{BB962C8B-B14F-4D97-AF65-F5344CB8AC3E}">
        <p14:creationId xmlns="" xmlns:p14="http://schemas.microsoft.com/office/powerpoint/2010/main" val="1963901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7425"/>
            <a:ext cx="9144000" cy="811369"/>
          </a:xfrm>
        </p:spPr>
        <p:txBody>
          <a:bodyPr>
            <a:normAutofit fontScale="90000"/>
          </a:bodyPr>
          <a:lstStyle/>
          <a:p>
            <a:r>
              <a:rPr lang="en-CA" sz="5400" b="1" dirty="0">
                <a:effectLst>
                  <a:outerShdw blurRad="38100" dist="38100" dir="2700000" algn="tl">
                    <a:srgbClr val="000000">
                      <a:alpha val="43137"/>
                    </a:srgbClr>
                  </a:outerShdw>
                </a:effectLst>
                <a:latin typeface="+mn-lt"/>
              </a:rPr>
              <a:t>Para Nordic Course &amp; .9 Loop</a:t>
            </a:r>
          </a:p>
        </p:txBody>
      </p:sp>
      <p:pic>
        <p:nvPicPr>
          <p:cNvPr id="4" name="Picture 3"/>
          <p:cNvPicPr>
            <a:picLocks noChangeAspect="1"/>
          </p:cNvPicPr>
          <p:nvPr/>
        </p:nvPicPr>
        <p:blipFill>
          <a:blip r:embed="rId2"/>
          <a:stretch>
            <a:fillRect/>
          </a:stretch>
        </p:blipFill>
        <p:spPr>
          <a:xfrm>
            <a:off x="475046" y="1090554"/>
            <a:ext cx="7340468" cy="5412536"/>
          </a:xfrm>
          <a:prstGeom prst="rect">
            <a:avLst/>
          </a:prstGeom>
        </p:spPr>
      </p:pic>
      <p:sp>
        <p:nvSpPr>
          <p:cNvPr id="3" name="Subtitle 2"/>
          <p:cNvSpPr>
            <a:spLocks noGrp="1"/>
          </p:cNvSpPr>
          <p:nvPr>
            <p:ph type="subTitle" idx="1"/>
          </p:nvPr>
        </p:nvSpPr>
        <p:spPr>
          <a:xfrm>
            <a:off x="7924800" y="1493520"/>
            <a:ext cx="4267200" cy="4500880"/>
          </a:xfrm>
        </p:spPr>
        <p:txBody>
          <a:bodyPr>
            <a:normAutofit/>
          </a:bodyPr>
          <a:lstStyle/>
          <a:p>
            <a:r>
              <a:rPr lang="en-CA" b="1" u="sng" dirty="0"/>
              <a:t>Saturday Start Times &amp; Laps: </a:t>
            </a:r>
          </a:p>
          <a:p>
            <a:endParaRPr lang="en-CA" dirty="0"/>
          </a:p>
          <a:p>
            <a:endParaRPr lang="en-CA" dirty="0"/>
          </a:p>
          <a:p>
            <a:pPr algn="l"/>
            <a:r>
              <a:rPr lang="en-CA" dirty="0"/>
              <a:t>Para Nordic SS   9:00 – 6 laps</a:t>
            </a:r>
          </a:p>
          <a:p>
            <a:pPr algn="l"/>
            <a:endParaRPr lang="en-CA" dirty="0"/>
          </a:p>
          <a:p>
            <a:pPr algn="l"/>
            <a:r>
              <a:rPr lang="en-CA" dirty="0"/>
              <a:t>Atoms/</a:t>
            </a:r>
            <a:r>
              <a:rPr lang="en-CA" dirty="0" err="1"/>
              <a:t>Pwees</a:t>
            </a:r>
            <a:r>
              <a:rPr lang="en-CA" dirty="0"/>
              <a:t>	   13:00 – 1 laps</a:t>
            </a:r>
          </a:p>
        </p:txBody>
      </p:sp>
    </p:spTree>
    <p:extLst>
      <p:ext uri="{BB962C8B-B14F-4D97-AF65-F5344CB8AC3E}">
        <p14:creationId xmlns="" xmlns:p14="http://schemas.microsoft.com/office/powerpoint/2010/main" val="8312035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5865" y="373487"/>
            <a:ext cx="10320270" cy="1313645"/>
          </a:xfrm>
        </p:spPr>
        <p:txBody>
          <a:bodyPr>
            <a:normAutofit/>
          </a:bodyPr>
          <a:lstStyle/>
          <a:p>
            <a:r>
              <a:rPr lang="en-CA" sz="4900" b="1" dirty="0">
                <a:effectLst>
                  <a:outerShdw blurRad="38100" dist="38100" dir="2700000" algn="tl">
                    <a:srgbClr val="000000">
                      <a:alpha val="43137"/>
                    </a:srgbClr>
                  </a:outerShdw>
                </a:effectLst>
                <a:latin typeface="+mn-lt"/>
              </a:rPr>
              <a:t>Schedule</a:t>
            </a:r>
            <a:br>
              <a:rPr lang="en-CA" sz="4900" b="1" dirty="0">
                <a:effectLst>
                  <a:outerShdw blurRad="38100" dist="38100" dir="2700000" algn="tl">
                    <a:srgbClr val="000000">
                      <a:alpha val="43137"/>
                    </a:srgbClr>
                  </a:outerShdw>
                </a:effectLst>
                <a:latin typeface="+mn-lt"/>
              </a:rPr>
            </a:br>
            <a:r>
              <a:rPr lang="en-CA" sz="4000" b="1" dirty="0">
                <a:effectLst>
                  <a:outerShdw blurRad="38100" dist="38100" dir="2700000" algn="tl">
                    <a:srgbClr val="000000">
                      <a:alpha val="43137"/>
                    </a:srgbClr>
                  </a:outerShdw>
                </a:effectLst>
                <a:latin typeface="+mn-lt"/>
              </a:rPr>
              <a:t>Saturday November 26</a:t>
            </a:r>
            <a:r>
              <a:rPr lang="en-CA" sz="4000" b="1" baseline="30000" dirty="0">
                <a:effectLst>
                  <a:outerShdw blurRad="38100" dist="38100" dir="2700000" algn="tl">
                    <a:srgbClr val="000000">
                      <a:alpha val="43137"/>
                    </a:srgbClr>
                  </a:outerShdw>
                </a:effectLst>
                <a:latin typeface="+mn-lt"/>
              </a:rPr>
              <a:t>th</a:t>
            </a:r>
            <a:r>
              <a:rPr lang="en-CA" sz="4000" b="1" dirty="0">
                <a:effectLst>
                  <a:outerShdw blurRad="38100" dist="38100" dir="2700000" algn="tl">
                    <a:srgbClr val="000000">
                      <a:alpha val="43137"/>
                    </a:srgbClr>
                  </a:outerShdw>
                </a:effectLst>
                <a:latin typeface="+mn-lt"/>
              </a:rPr>
              <a:t> – Interval Start Free</a:t>
            </a:r>
          </a:p>
        </p:txBody>
      </p:sp>
      <p:pic>
        <p:nvPicPr>
          <p:cNvPr id="8" name="Picture 7"/>
          <p:cNvPicPr>
            <a:picLocks noChangeAspect="1"/>
          </p:cNvPicPr>
          <p:nvPr/>
        </p:nvPicPr>
        <p:blipFill>
          <a:blip r:embed="rId2"/>
          <a:stretch>
            <a:fillRect/>
          </a:stretch>
        </p:blipFill>
        <p:spPr>
          <a:xfrm>
            <a:off x="1107064" y="1901681"/>
            <a:ext cx="10149071" cy="4061795"/>
          </a:xfrm>
          <a:prstGeom prst="rect">
            <a:avLst/>
          </a:prstGeom>
        </p:spPr>
      </p:pic>
    </p:spTree>
    <p:extLst>
      <p:ext uri="{BB962C8B-B14F-4D97-AF65-F5344CB8AC3E}">
        <p14:creationId xmlns="" xmlns:p14="http://schemas.microsoft.com/office/powerpoint/2010/main" val="1433420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57809"/>
            <a:ext cx="9144000" cy="1073426"/>
          </a:xfrm>
        </p:spPr>
        <p:txBody>
          <a:bodyPr>
            <a:normAutofit/>
          </a:bodyPr>
          <a:lstStyle/>
          <a:p>
            <a:r>
              <a:rPr lang="en-CA" sz="6600" b="1" dirty="0">
                <a:effectLst>
                  <a:outerShdw blurRad="38100" dist="38100" dir="2700000" algn="tl">
                    <a:srgbClr val="000000">
                      <a:alpha val="43137"/>
                    </a:srgbClr>
                  </a:outerShdw>
                </a:effectLst>
                <a:latin typeface="+mn-lt"/>
              </a:rPr>
              <a:t>Agenda</a:t>
            </a:r>
          </a:p>
        </p:txBody>
      </p:sp>
      <p:sp>
        <p:nvSpPr>
          <p:cNvPr id="3" name="Subtitle 2"/>
          <p:cNvSpPr>
            <a:spLocks noGrp="1"/>
          </p:cNvSpPr>
          <p:nvPr>
            <p:ph type="subTitle" idx="1"/>
          </p:nvPr>
        </p:nvSpPr>
        <p:spPr>
          <a:xfrm>
            <a:off x="1524000" y="1683025"/>
            <a:ext cx="9144000" cy="4664765"/>
          </a:xfrm>
        </p:spPr>
        <p:txBody>
          <a:bodyPr>
            <a:noAutofit/>
          </a:bodyPr>
          <a:lstStyle/>
          <a:p>
            <a:pPr marL="342900" indent="-342900" algn="l">
              <a:buFont typeface="Arial" panose="020B0604020202020204" pitchFamily="34" charset="0"/>
              <a:buChar char="•"/>
            </a:pPr>
            <a:r>
              <a:rPr lang="en-CA" sz="3200" b="1" dirty="0"/>
              <a:t>Welcome</a:t>
            </a:r>
          </a:p>
          <a:p>
            <a:pPr marL="342900" indent="-342900" algn="l">
              <a:buFont typeface="Arial" panose="020B0604020202020204" pitchFamily="34" charset="0"/>
              <a:buChar char="•"/>
            </a:pPr>
            <a:r>
              <a:rPr lang="en-CA" sz="3200" b="1" dirty="0"/>
              <a:t>Introductions:  Jury,  OC</a:t>
            </a:r>
          </a:p>
          <a:p>
            <a:pPr marL="342900" indent="-342900" algn="l">
              <a:buFont typeface="Arial" panose="020B0604020202020204" pitchFamily="34" charset="0"/>
              <a:buChar char="•"/>
            </a:pPr>
            <a:r>
              <a:rPr lang="en-CA" sz="3200" b="1" dirty="0"/>
              <a:t>Comments from the Jury</a:t>
            </a:r>
          </a:p>
          <a:p>
            <a:pPr marL="342900" indent="-342900" algn="l">
              <a:buFont typeface="Arial" panose="020B0604020202020204" pitchFamily="34" charset="0"/>
              <a:buChar char="•"/>
            </a:pPr>
            <a:r>
              <a:rPr lang="en-CA" sz="3200" b="1" dirty="0"/>
              <a:t>Weather Forecast</a:t>
            </a:r>
          </a:p>
          <a:p>
            <a:pPr marL="342900" indent="-342900" algn="l">
              <a:buFont typeface="Arial" panose="020B0604020202020204" pitchFamily="34" charset="0"/>
              <a:buChar char="•"/>
            </a:pPr>
            <a:r>
              <a:rPr lang="en-CA" sz="3200" b="1" dirty="0"/>
              <a:t>Stadium &amp; Course</a:t>
            </a:r>
          </a:p>
          <a:p>
            <a:pPr marL="342900" indent="-342900" algn="l">
              <a:buFont typeface="Arial" panose="020B0604020202020204" pitchFamily="34" charset="0"/>
              <a:buChar char="•"/>
            </a:pPr>
            <a:r>
              <a:rPr lang="en-CA" sz="3200" b="1" dirty="0"/>
              <a:t>Ski Testing/Warm Up/Coaching/ Awards/Bibs</a:t>
            </a:r>
          </a:p>
          <a:p>
            <a:pPr marL="342900" indent="-342900" algn="l">
              <a:buFont typeface="Arial" panose="020B0604020202020204" pitchFamily="34" charset="0"/>
              <a:buChar char="•"/>
            </a:pPr>
            <a:r>
              <a:rPr lang="en-CA" sz="3200" b="1" dirty="0"/>
              <a:t>Schedule</a:t>
            </a:r>
          </a:p>
          <a:p>
            <a:pPr marL="342900" indent="-342900" algn="l">
              <a:buFont typeface="Arial" panose="020B0604020202020204" pitchFamily="34" charset="0"/>
              <a:buChar char="•"/>
            </a:pPr>
            <a:r>
              <a:rPr lang="en-CA" sz="3200" b="1" dirty="0"/>
              <a:t>Start Lists</a:t>
            </a:r>
          </a:p>
          <a:p>
            <a:pPr algn="l"/>
            <a:endParaRPr lang="en-CA" sz="3200" b="1" dirty="0"/>
          </a:p>
        </p:txBody>
      </p:sp>
    </p:spTree>
    <p:extLst>
      <p:ext uri="{BB962C8B-B14F-4D97-AF65-F5344CB8AC3E}">
        <p14:creationId xmlns="" xmlns:p14="http://schemas.microsoft.com/office/powerpoint/2010/main" val="19480546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73488"/>
            <a:ext cx="9144000" cy="940158"/>
          </a:xfrm>
        </p:spPr>
        <p:txBody>
          <a:bodyPr>
            <a:normAutofit/>
          </a:bodyPr>
          <a:lstStyle/>
          <a:p>
            <a:r>
              <a:rPr lang="en-CA" sz="4900" b="1" dirty="0">
                <a:effectLst>
                  <a:outerShdw blurRad="38100" dist="38100" dir="2700000" algn="tl">
                    <a:srgbClr val="000000">
                      <a:alpha val="43137"/>
                    </a:srgbClr>
                  </a:outerShdw>
                </a:effectLst>
                <a:latin typeface="+mn-lt"/>
              </a:rPr>
              <a:t>Course Information</a:t>
            </a:r>
          </a:p>
        </p:txBody>
      </p:sp>
      <p:pic>
        <p:nvPicPr>
          <p:cNvPr id="4" name="Picture 3"/>
          <p:cNvPicPr>
            <a:picLocks noChangeAspect="1"/>
          </p:cNvPicPr>
          <p:nvPr/>
        </p:nvPicPr>
        <p:blipFill>
          <a:blip r:embed="rId2"/>
          <a:stretch>
            <a:fillRect/>
          </a:stretch>
        </p:blipFill>
        <p:spPr>
          <a:xfrm>
            <a:off x="615848" y="1313646"/>
            <a:ext cx="8114084" cy="3947150"/>
          </a:xfrm>
          <a:prstGeom prst="rect">
            <a:avLst/>
          </a:prstGeom>
        </p:spPr>
      </p:pic>
      <p:sp>
        <p:nvSpPr>
          <p:cNvPr id="3" name="Subtitle 2"/>
          <p:cNvSpPr>
            <a:spLocks noGrp="1"/>
          </p:cNvSpPr>
          <p:nvPr>
            <p:ph type="subTitle" idx="1"/>
          </p:nvPr>
        </p:nvSpPr>
        <p:spPr>
          <a:xfrm>
            <a:off x="1524000" y="5202238"/>
            <a:ext cx="9144000" cy="1655762"/>
          </a:xfrm>
        </p:spPr>
        <p:txBody>
          <a:bodyPr>
            <a:normAutofit/>
          </a:bodyPr>
          <a:lstStyle/>
          <a:p>
            <a:r>
              <a:rPr lang="en-CA" sz="3200" dirty="0"/>
              <a:t>All athletes are responsible for counting their own laps! </a:t>
            </a:r>
          </a:p>
        </p:txBody>
      </p:sp>
      <p:pic>
        <p:nvPicPr>
          <p:cNvPr id="5" name="Picture 4"/>
          <p:cNvPicPr>
            <a:picLocks noChangeAspect="1"/>
          </p:cNvPicPr>
          <p:nvPr/>
        </p:nvPicPr>
        <p:blipFill>
          <a:blip r:embed="rId3"/>
          <a:stretch>
            <a:fillRect/>
          </a:stretch>
        </p:blipFill>
        <p:spPr>
          <a:xfrm>
            <a:off x="7341079" y="1770192"/>
            <a:ext cx="4114780" cy="3034057"/>
          </a:xfrm>
          <a:prstGeom prst="rect">
            <a:avLst/>
          </a:prstGeom>
        </p:spPr>
      </p:pic>
    </p:spTree>
    <p:extLst>
      <p:ext uri="{BB962C8B-B14F-4D97-AF65-F5344CB8AC3E}">
        <p14:creationId xmlns="" xmlns:p14="http://schemas.microsoft.com/office/powerpoint/2010/main" val="13166156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5455" y="1836256"/>
            <a:ext cx="9504218" cy="4431983"/>
          </a:xfrm>
          <a:prstGeom prst="rect">
            <a:avLst/>
          </a:prstGeom>
        </p:spPr>
        <p:txBody>
          <a:bodyPr wrap="square">
            <a:spAutoFit/>
          </a:bodyPr>
          <a:lstStyle/>
          <a:p>
            <a:pPr>
              <a:lnSpc>
                <a:spcPct val="115000"/>
              </a:lnSpc>
              <a:spcAft>
                <a:spcPts val="1000"/>
              </a:spcAft>
            </a:pPr>
            <a:r>
              <a:rPr lang="en-CA" dirty="0">
                <a:ea typeface="Calibri"/>
                <a:cs typeface="Times New Roman"/>
              </a:rPr>
              <a:t>PN Sit Ski Men 09:00      3K  3 X1KM  </a:t>
            </a:r>
            <a:r>
              <a:rPr lang="en-CA" dirty="0" smtClean="0">
                <a:ea typeface="Calibri"/>
                <a:cs typeface="Times New Roman"/>
              </a:rPr>
              <a:t>                  </a:t>
            </a:r>
            <a:r>
              <a:rPr lang="en-CA" dirty="0">
                <a:ea typeface="Calibri"/>
                <a:cs typeface="Times New Roman"/>
              </a:rPr>
              <a:t>Atom                          1300    750 M</a:t>
            </a:r>
            <a:endParaRPr lang="en-US" sz="1600" dirty="0">
              <a:ea typeface="Calibri"/>
              <a:cs typeface="Times New Roman"/>
            </a:endParaRPr>
          </a:p>
          <a:p>
            <a:pPr>
              <a:lnSpc>
                <a:spcPct val="115000"/>
              </a:lnSpc>
              <a:spcAft>
                <a:spcPts val="1000"/>
              </a:spcAft>
            </a:pPr>
            <a:r>
              <a:rPr lang="en-CA" dirty="0">
                <a:ea typeface="Calibri"/>
                <a:cs typeface="Times New Roman"/>
              </a:rPr>
              <a:t>Open Men         09:30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Boys              13:15  </a:t>
            </a:r>
            <a:r>
              <a:rPr lang="en-CA" dirty="0" err="1">
                <a:ea typeface="Calibri"/>
                <a:cs typeface="Times New Roman"/>
              </a:rPr>
              <a:t>1.5K</a:t>
            </a:r>
            <a:endParaRPr lang="en-US" sz="1600" dirty="0">
              <a:ea typeface="Calibri"/>
              <a:cs typeface="Times New Roman"/>
            </a:endParaRPr>
          </a:p>
          <a:p>
            <a:pPr>
              <a:lnSpc>
                <a:spcPct val="115000"/>
              </a:lnSpc>
              <a:spcAft>
                <a:spcPts val="1000"/>
              </a:spcAft>
            </a:pPr>
            <a:r>
              <a:rPr lang="en-CA" dirty="0">
                <a:ea typeface="Calibri"/>
                <a:cs typeface="Times New Roman"/>
              </a:rPr>
              <a:t>Junior Boys        10:20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GIRLS            13:25  </a:t>
            </a:r>
            <a:r>
              <a:rPr lang="en-CA" dirty="0" err="1">
                <a:ea typeface="Calibri"/>
                <a:cs typeface="Times New Roman"/>
              </a:rPr>
              <a:t>1.5K</a:t>
            </a:r>
            <a:endParaRPr lang="en-US" sz="1600" dirty="0">
              <a:ea typeface="Calibri"/>
              <a:cs typeface="Times New Roman"/>
            </a:endParaRPr>
          </a:p>
          <a:p>
            <a:pPr>
              <a:lnSpc>
                <a:spcPct val="115000"/>
              </a:lnSpc>
              <a:spcAft>
                <a:spcPts val="1000"/>
              </a:spcAft>
            </a:pPr>
            <a:r>
              <a:rPr lang="en-CA" dirty="0">
                <a:ea typeface="Calibri"/>
                <a:cs typeface="Times New Roman"/>
              </a:rPr>
              <a:t>Open Women    10:40    </a:t>
            </a:r>
            <a:r>
              <a:rPr lang="en-CA" dirty="0" err="1" smtClean="0">
                <a:ea typeface="Calibri"/>
                <a:cs typeface="Times New Roman"/>
              </a:rPr>
              <a:t>5K</a:t>
            </a:r>
            <a:r>
              <a:rPr lang="en-CA" dirty="0" smtClean="0">
                <a:ea typeface="Calibri"/>
                <a:cs typeface="Times New Roman"/>
              </a:rPr>
              <a:t> </a:t>
            </a:r>
            <a:r>
              <a:rPr lang="en-CA" dirty="0" err="1">
                <a:ea typeface="Calibri"/>
                <a:cs typeface="Times New Roman"/>
              </a:rPr>
              <a:t>2</a:t>
            </a:r>
            <a:r>
              <a:rPr lang="en-CA" dirty="0" err="1" smtClean="0">
                <a:ea typeface="Calibri"/>
                <a:cs typeface="Times New Roman"/>
              </a:rPr>
              <a:t>X2.5</a:t>
            </a:r>
            <a:r>
              <a:rPr lang="en-CA" dirty="0" smtClean="0">
                <a:ea typeface="Calibri"/>
                <a:cs typeface="Times New Roman"/>
              </a:rPr>
              <a:t>                          </a:t>
            </a:r>
            <a:r>
              <a:rPr lang="en-CA" dirty="0">
                <a:ea typeface="Calibri"/>
                <a:cs typeface="Times New Roman"/>
              </a:rPr>
              <a:t>M Midget Boys        13:30  </a:t>
            </a:r>
            <a:r>
              <a:rPr lang="en-CA" dirty="0" err="1">
                <a:ea typeface="Calibri"/>
                <a:cs typeface="Times New Roman"/>
              </a:rPr>
              <a:t>1.5K</a:t>
            </a:r>
            <a:endParaRPr lang="en-US" sz="1600" dirty="0">
              <a:ea typeface="Calibri"/>
              <a:cs typeface="Times New Roman"/>
            </a:endParaRPr>
          </a:p>
          <a:p>
            <a:pPr>
              <a:lnSpc>
                <a:spcPct val="115000"/>
              </a:lnSpc>
              <a:spcAft>
                <a:spcPts val="1000"/>
              </a:spcAft>
            </a:pPr>
            <a:r>
              <a:rPr lang="en-CA" dirty="0">
                <a:ea typeface="Calibri"/>
                <a:cs typeface="Times New Roman"/>
              </a:rPr>
              <a:t>Junior Girls         11:15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 Midget Girls        14:00 1.5 K</a:t>
            </a:r>
            <a:endParaRPr lang="en-US" sz="1600" dirty="0">
              <a:ea typeface="Calibri"/>
              <a:cs typeface="Times New Roman"/>
            </a:endParaRPr>
          </a:p>
          <a:p>
            <a:pPr>
              <a:lnSpc>
                <a:spcPct val="115000"/>
              </a:lnSpc>
              <a:spcAft>
                <a:spcPts val="1000"/>
              </a:spcAft>
            </a:pPr>
            <a:r>
              <a:rPr lang="en-CA" dirty="0">
                <a:ea typeface="Calibri"/>
                <a:cs typeface="Times New Roman"/>
              </a:rPr>
              <a:t>Juvenile Boys      11:45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Boys             14:30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endParaRPr lang="en-US" sz="1600" dirty="0">
              <a:ea typeface="Calibri"/>
              <a:cs typeface="Times New Roman"/>
            </a:endParaRPr>
          </a:p>
          <a:p>
            <a:pPr>
              <a:lnSpc>
                <a:spcPct val="115000"/>
              </a:lnSpc>
              <a:spcAft>
                <a:spcPts val="1000"/>
              </a:spcAft>
            </a:pPr>
            <a:r>
              <a:rPr lang="en-CA" dirty="0">
                <a:ea typeface="Calibri"/>
                <a:cs typeface="Times New Roman"/>
              </a:rPr>
              <a:t>Juvenile Girls      12:15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Girls              15:00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r>
              <a:rPr lang="en-CA" dirty="0">
                <a:ea typeface="Calibri"/>
                <a:cs typeface="Times New Roman"/>
              </a:rPr>
              <a:t>                                                 </a:t>
            </a:r>
            <a:endParaRPr lang="en-US" sz="1600" dirty="0">
              <a:ea typeface="Calibri"/>
              <a:cs typeface="Times New Roman"/>
            </a:endParaRPr>
          </a:p>
          <a:p>
            <a:pPr>
              <a:lnSpc>
                <a:spcPct val="115000"/>
              </a:lnSpc>
              <a:spcAft>
                <a:spcPts val="1000"/>
              </a:spcAft>
            </a:pPr>
            <a:r>
              <a:rPr lang="en-CA" dirty="0">
                <a:ea typeface="Calibri"/>
                <a:cs typeface="Times New Roman"/>
              </a:rPr>
              <a:t>Awards                13:05                                             Master Men              15:35 10 KM </a:t>
            </a:r>
            <a:r>
              <a:rPr lang="en-CA" dirty="0" err="1">
                <a:ea typeface="Calibri"/>
                <a:cs typeface="Times New Roman"/>
              </a:rPr>
              <a:t>4X2.5</a:t>
            </a:r>
            <a:endParaRPr lang="en-US" sz="1600" dirty="0">
              <a:ea typeface="Calibri"/>
              <a:cs typeface="Times New Roman"/>
            </a:endParaRPr>
          </a:p>
          <a:p>
            <a:pPr>
              <a:lnSpc>
                <a:spcPct val="115000"/>
              </a:lnSpc>
              <a:spcAft>
                <a:spcPts val="1000"/>
              </a:spcAft>
            </a:pPr>
            <a:r>
              <a:rPr lang="en-CA" dirty="0">
                <a:ea typeface="Calibri"/>
                <a:cs typeface="Times New Roman"/>
              </a:rPr>
              <a:t>                                                                                     Master Women        15:42 </a:t>
            </a:r>
            <a:r>
              <a:rPr lang="en-CA" dirty="0" err="1">
                <a:ea typeface="Calibri"/>
                <a:cs typeface="Times New Roman"/>
              </a:rPr>
              <a:t>5KM</a:t>
            </a:r>
            <a:r>
              <a:rPr lang="en-CA" dirty="0">
                <a:ea typeface="Calibri"/>
                <a:cs typeface="Times New Roman"/>
              </a:rPr>
              <a:t>  </a:t>
            </a:r>
            <a:r>
              <a:rPr lang="en-CA" dirty="0" err="1">
                <a:ea typeface="Calibri"/>
                <a:cs typeface="Times New Roman"/>
              </a:rPr>
              <a:t>2X2.5</a:t>
            </a:r>
            <a:endParaRPr lang="en-US" sz="1600" dirty="0">
              <a:ea typeface="Calibri"/>
              <a:cs typeface="Times New Roman"/>
            </a:endParaRPr>
          </a:p>
          <a:p>
            <a:pPr>
              <a:lnSpc>
                <a:spcPct val="115000"/>
              </a:lnSpc>
              <a:spcAft>
                <a:spcPts val="1000"/>
              </a:spcAft>
            </a:pPr>
            <a:r>
              <a:rPr lang="en-CA" dirty="0">
                <a:ea typeface="Calibri"/>
                <a:cs typeface="Times New Roman"/>
              </a:rPr>
              <a:t>                                                                                     AWARDS         16:15           </a:t>
            </a:r>
            <a:endParaRPr lang="en-US" sz="1600" dirty="0">
              <a:ea typeface="Calibri"/>
              <a:cs typeface="Times New Roman"/>
            </a:endParaRPr>
          </a:p>
        </p:txBody>
      </p:sp>
    </p:spTree>
    <p:extLst>
      <p:ext uri="{BB962C8B-B14F-4D97-AF65-F5344CB8AC3E}">
        <p14:creationId xmlns="" xmlns:p14="http://schemas.microsoft.com/office/powerpoint/2010/main" val="6477979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Dec 2 –Interval Start Free</a:t>
            </a:r>
            <a:endParaRPr lang="en-US" dirty="0"/>
          </a:p>
        </p:txBody>
      </p:sp>
      <p:sp>
        <p:nvSpPr>
          <p:cNvPr id="3" name="Content Placeholder 2"/>
          <p:cNvSpPr>
            <a:spLocks noGrp="1"/>
          </p:cNvSpPr>
          <p:nvPr>
            <p:ph idx="1"/>
          </p:nvPr>
        </p:nvSpPr>
        <p:spPr/>
        <p:txBody>
          <a:bodyPr>
            <a:normAutofit fontScale="40000" lnSpcReduction="20000"/>
          </a:bodyPr>
          <a:lstStyle/>
          <a:p>
            <a:pPr>
              <a:lnSpc>
                <a:spcPct val="115000"/>
              </a:lnSpc>
              <a:spcAft>
                <a:spcPts val="1000"/>
              </a:spcAft>
            </a:pPr>
            <a:r>
              <a:rPr lang="en-CA" dirty="0">
                <a:ea typeface="Calibri"/>
                <a:cs typeface="Times New Roman"/>
              </a:rPr>
              <a:t>PN Sit Ski Men 09:00      3K  3 X1KM  </a:t>
            </a:r>
            <a:r>
              <a:rPr lang="en-CA" dirty="0" smtClean="0">
                <a:ea typeface="Calibri"/>
                <a:cs typeface="Times New Roman"/>
              </a:rPr>
              <a:t>                  </a:t>
            </a:r>
            <a:r>
              <a:rPr lang="en-CA" dirty="0">
                <a:ea typeface="Calibri"/>
                <a:cs typeface="Times New Roman"/>
              </a:rPr>
              <a:t>Atom                          1300    750 M</a:t>
            </a:r>
            <a:endParaRPr lang="en-US" sz="2400" dirty="0">
              <a:ea typeface="Calibri"/>
              <a:cs typeface="Times New Roman"/>
            </a:endParaRPr>
          </a:p>
          <a:p>
            <a:pPr>
              <a:lnSpc>
                <a:spcPct val="115000"/>
              </a:lnSpc>
              <a:spcAft>
                <a:spcPts val="1000"/>
              </a:spcAft>
            </a:pPr>
            <a:r>
              <a:rPr lang="en-CA" dirty="0">
                <a:ea typeface="Calibri"/>
                <a:cs typeface="Times New Roman"/>
              </a:rPr>
              <a:t>Open Men         09:30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Boys              13:15  </a:t>
            </a:r>
            <a:r>
              <a:rPr lang="en-CA" dirty="0" err="1">
                <a:ea typeface="Calibri"/>
                <a:cs typeface="Times New Roman"/>
              </a:rPr>
              <a:t>1.5K</a:t>
            </a:r>
            <a:endParaRPr lang="en-US" sz="2400" dirty="0">
              <a:ea typeface="Calibri"/>
              <a:cs typeface="Times New Roman"/>
            </a:endParaRPr>
          </a:p>
          <a:p>
            <a:pPr>
              <a:lnSpc>
                <a:spcPct val="115000"/>
              </a:lnSpc>
              <a:spcAft>
                <a:spcPts val="1000"/>
              </a:spcAft>
            </a:pPr>
            <a:r>
              <a:rPr lang="en-CA" dirty="0">
                <a:ea typeface="Calibri"/>
                <a:cs typeface="Times New Roman"/>
              </a:rPr>
              <a:t>Junior Boys        10:20    </a:t>
            </a:r>
            <a:r>
              <a:rPr lang="en-CA" dirty="0" err="1">
                <a:ea typeface="Calibri"/>
                <a:cs typeface="Times New Roman"/>
              </a:rPr>
              <a:t>10K</a:t>
            </a:r>
            <a:r>
              <a:rPr lang="en-CA" dirty="0">
                <a:ea typeface="Calibri"/>
                <a:cs typeface="Times New Roman"/>
              </a:rPr>
              <a:t>  </a:t>
            </a:r>
            <a:r>
              <a:rPr lang="en-CA" dirty="0" err="1">
                <a:ea typeface="Calibri"/>
                <a:cs typeface="Times New Roman"/>
              </a:rPr>
              <a:t>4X2.5</a:t>
            </a:r>
            <a:r>
              <a:rPr lang="en-CA" dirty="0">
                <a:ea typeface="Calibri"/>
                <a:cs typeface="Times New Roman"/>
              </a:rPr>
              <a:t>                       P WEE GIRLS            13:25  </a:t>
            </a:r>
            <a:r>
              <a:rPr lang="en-CA" dirty="0" err="1">
                <a:ea typeface="Calibri"/>
                <a:cs typeface="Times New Roman"/>
              </a:rPr>
              <a:t>1.5K</a:t>
            </a:r>
            <a:endParaRPr lang="en-US" sz="2400" dirty="0">
              <a:ea typeface="Calibri"/>
              <a:cs typeface="Times New Roman"/>
            </a:endParaRPr>
          </a:p>
          <a:p>
            <a:pPr>
              <a:lnSpc>
                <a:spcPct val="115000"/>
              </a:lnSpc>
              <a:spcAft>
                <a:spcPts val="1000"/>
              </a:spcAft>
            </a:pPr>
            <a:r>
              <a:rPr lang="en-CA" dirty="0">
                <a:ea typeface="Calibri"/>
                <a:cs typeface="Times New Roman"/>
              </a:rPr>
              <a:t>Open Women    10:40    </a:t>
            </a:r>
            <a:r>
              <a:rPr lang="en-CA" dirty="0" err="1">
                <a:ea typeface="Calibri"/>
                <a:cs typeface="Times New Roman"/>
              </a:rPr>
              <a:t>5</a:t>
            </a:r>
            <a:r>
              <a:rPr lang="en-CA" dirty="0" err="1" smtClean="0">
                <a:ea typeface="Calibri"/>
                <a:cs typeface="Times New Roman"/>
              </a:rPr>
              <a:t>K</a:t>
            </a:r>
            <a:r>
              <a:rPr lang="en-CA" dirty="0" smtClean="0">
                <a:ea typeface="Calibri"/>
                <a:cs typeface="Times New Roman"/>
              </a:rPr>
              <a:t> </a:t>
            </a:r>
            <a:r>
              <a:rPr lang="en-CA" dirty="0" err="1">
                <a:ea typeface="Calibri"/>
                <a:cs typeface="Times New Roman"/>
              </a:rPr>
              <a:t>2</a:t>
            </a:r>
            <a:r>
              <a:rPr lang="en-CA" dirty="0" err="1" smtClean="0">
                <a:ea typeface="Calibri"/>
                <a:cs typeface="Times New Roman"/>
              </a:rPr>
              <a:t>X2.5</a:t>
            </a:r>
            <a:r>
              <a:rPr lang="en-CA" dirty="0" smtClean="0">
                <a:ea typeface="Calibri"/>
                <a:cs typeface="Times New Roman"/>
              </a:rPr>
              <a:t>                      </a:t>
            </a:r>
            <a:r>
              <a:rPr lang="en-CA" dirty="0">
                <a:ea typeface="Calibri"/>
                <a:cs typeface="Times New Roman"/>
              </a:rPr>
              <a:t>M Midget Boys        13:30  </a:t>
            </a:r>
            <a:r>
              <a:rPr lang="en-CA" dirty="0" err="1">
                <a:ea typeface="Calibri"/>
                <a:cs typeface="Times New Roman"/>
              </a:rPr>
              <a:t>1.5K</a:t>
            </a:r>
            <a:endParaRPr lang="en-US" sz="2400" dirty="0">
              <a:ea typeface="Calibri"/>
              <a:cs typeface="Times New Roman"/>
            </a:endParaRPr>
          </a:p>
          <a:p>
            <a:pPr>
              <a:lnSpc>
                <a:spcPct val="115000"/>
              </a:lnSpc>
              <a:spcAft>
                <a:spcPts val="1000"/>
              </a:spcAft>
            </a:pPr>
            <a:r>
              <a:rPr lang="en-CA" dirty="0">
                <a:ea typeface="Calibri"/>
                <a:cs typeface="Times New Roman"/>
              </a:rPr>
              <a:t>Junior Girls         11:15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 Midget Girls        14:00 1.5 K</a:t>
            </a:r>
            <a:endParaRPr lang="en-US" sz="2400" dirty="0">
              <a:ea typeface="Calibri"/>
              <a:cs typeface="Times New Roman"/>
            </a:endParaRPr>
          </a:p>
          <a:p>
            <a:pPr>
              <a:lnSpc>
                <a:spcPct val="115000"/>
              </a:lnSpc>
              <a:spcAft>
                <a:spcPts val="1000"/>
              </a:spcAft>
            </a:pPr>
            <a:r>
              <a:rPr lang="en-CA" dirty="0">
                <a:ea typeface="Calibri"/>
                <a:cs typeface="Times New Roman"/>
              </a:rPr>
              <a:t>Juvenile Boys      11:45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Boys             14:30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endParaRPr lang="en-US" sz="2400" dirty="0">
              <a:ea typeface="Calibri"/>
              <a:cs typeface="Times New Roman"/>
            </a:endParaRPr>
          </a:p>
          <a:p>
            <a:pPr>
              <a:lnSpc>
                <a:spcPct val="115000"/>
              </a:lnSpc>
              <a:spcAft>
                <a:spcPts val="1000"/>
              </a:spcAft>
            </a:pPr>
            <a:r>
              <a:rPr lang="en-CA" dirty="0">
                <a:ea typeface="Calibri"/>
                <a:cs typeface="Times New Roman"/>
              </a:rPr>
              <a:t>Juvenile Girls      12:15     </a:t>
            </a:r>
            <a:r>
              <a:rPr lang="en-CA" dirty="0" err="1">
                <a:ea typeface="Calibri"/>
                <a:cs typeface="Times New Roman"/>
              </a:rPr>
              <a:t>5K</a:t>
            </a:r>
            <a:r>
              <a:rPr lang="en-CA" dirty="0">
                <a:ea typeface="Calibri"/>
                <a:cs typeface="Times New Roman"/>
              </a:rPr>
              <a:t> </a:t>
            </a:r>
            <a:r>
              <a:rPr lang="en-CA" dirty="0" err="1">
                <a:ea typeface="Calibri"/>
                <a:cs typeface="Times New Roman"/>
              </a:rPr>
              <a:t>2X2.5</a:t>
            </a:r>
            <a:r>
              <a:rPr lang="en-CA" dirty="0">
                <a:ea typeface="Calibri"/>
                <a:cs typeface="Times New Roman"/>
              </a:rPr>
              <a:t>                        Midget Girls              15:00  </a:t>
            </a:r>
            <a:r>
              <a:rPr lang="en-CA" dirty="0" err="1">
                <a:ea typeface="Calibri"/>
                <a:cs typeface="Times New Roman"/>
              </a:rPr>
              <a:t>2.5K</a:t>
            </a:r>
            <a:r>
              <a:rPr lang="en-CA" dirty="0">
                <a:ea typeface="Calibri"/>
                <a:cs typeface="Times New Roman"/>
              </a:rPr>
              <a:t>  </a:t>
            </a:r>
            <a:r>
              <a:rPr lang="en-CA" dirty="0" err="1">
                <a:ea typeface="Calibri"/>
                <a:cs typeface="Times New Roman"/>
              </a:rPr>
              <a:t>1X2.5</a:t>
            </a:r>
            <a:r>
              <a:rPr lang="en-CA" dirty="0">
                <a:ea typeface="Calibri"/>
                <a:cs typeface="Times New Roman"/>
              </a:rPr>
              <a:t>                                                 </a:t>
            </a:r>
            <a:endParaRPr lang="en-US" sz="2400" dirty="0">
              <a:ea typeface="Calibri"/>
              <a:cs typeface="Times New Roman"/>
            </a:endParaRPr>
          </a:p>
          <a:p>
            <a:pPr>
              <a:lnSpc>
                <a:spcPct val="115000"/>
              </a:lnSpc>
              <a:spcAft>
                <a:spcPts val="1000"/>
              </a:spcAft>
            </a:pPr>
            <a:r>
              <a:rPr lang="en-CA" dirty="0">
                <a:ea typeface="Calibri"/>
                <a:cs typeface="Times New Roman"/>
              </a:rPr>
              <a:t>Awards                13:05                                             Master Men              15:35 10 KM </a:t>
            </a:r>
            <a:r>
              <a:rPr lang="en-CA" dirty="0" err="1">
                <a:ea typeface="Calibri"/>
                <a:cs typeface="Times New Roman"/>
              </a:rPr>
              <a:t>4X2.5</a:t>
            </a:r>
            <a:endParaRPr lang="en-US" sz="2400" dirty="0">
              <a:ea typeface="Calibri"/>
              <a:cs typeface="Times New Roman"/>
            </a:endParaRPr>
          </a:p>
          <a:p>
            <a:pPr>
              <a:lnSpc>
                <a:spcPct val="115000"/>
              </a:lnSpc>
              <a:spcAft>
                <a:spcPts val="1000"/>
              </a:spcAft>
            </a:pPr>
            <a:r>
              <a:rPr lang="en-CA" dirty="0">
                <a:ea typeface="Calibri"/>
                <a:cs typeface="Times New Roman"/>
              </a:rPr>
              <a:t>                                                                                     Master Women        15:42 </a:t>
            </a:r>
            <a:r>
              <a:rPr lang="en-CA" dirty="0" err="1">
                <a:ea typeface="Calibri"/>
                <a:cs typeface="Times New Roman"/>
              </a:rPr>
              <a:t>5KM</a:t>
            </a:r>
            <a:r>
              <a:rPr lang="en-CA" dirty="0">
                <a:ea typeface="Calibri"/>
                <a:cs typeface="Times New Roman"/>
              </a:rPr>
              <a:t>  </a:t>
            </a:r>
            <a:r>
              <a:rPr lang="en-CA" dirty="0" err="1">
                <a:ea typeface="Calibri"/>
                <a:cs typeface="Times New Roman"/>
              </a:rPr>
              <a:t>2X2.5</a:t>
            </a:r>
            <a:endParaRPr lang="en-US" sz="2400" dirty="0">
              <a:ea typeface="Calibri"/>
              <a:cs typeface="Times New Roman"/>
            </a:endParaRPr>
          </a:p>
          <a:p>
            <a:pPr>
              <a:lnSpc>
                <a:spcPct val="115000"/>
              </a:lnSpc>
              <a:spcAft>
                <a:spcPts val="1000"/>
              </a:spcAft>
            </a:pPr>
            <a:r>
              <a:rPr lang="en-CA" dirty="0">
                <a:ea typeface="Calibri"/>
                <a:cs typeface="Times New Roman"/>
              </a:rPr>
              <a:t>                                                                                     AWARDS         16:15           </a:t>
            </a:r>
            <a:endParaRPr lang="en-US" sz="2400" dirty="0">
              <a:ea typeface="Calibri"/>
              <a:cs typeface="Times New Roman"/>
            </a:endParaRPr>
          </a:p>
          <a:p>
            <a:endParaRPr lang="en-US" dirty="0"/>
          </a:p>
        </p:txBody>
      </p:sp>
    </p:spTree>
    <p:extLst>
      <p:ext uri="{BB962C8B-B14F-4D97-AF65-F5344CB8AC3E}">
        <p14:creationId xmlns="" xmlns:p14="http://schemas.microsoft.com/office/powerpoint/2010/main" val="38728256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Jury Report </a:t>
            </a:r>
            <a:endParaRPr lang="en-US" b="1"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 xmlns:p14="http://schemas.microsoft.com/office/powerpoint/2010/main" val="3533743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2278"/>
            <a:ext cx="9144000" cy="1311965"/>
          </a:xfrm>
        </p:spPr>
        <p:txBody>
          <a:bodyPr>
            <a:normAutofit fontScale="90000"/>
          </a:bodyPr>
          <a:lstStyle/>
          <a:p>
            <a:r>
              <a:rPr lang="en-CA" sz="7200" b="1" dirty="0">
                <a:effectLst>
                  <a:outerShdw blurRad="38100" dist="38100" dir="2700000" algn="tl">
                    <a:srgbClr val="000000">
                      <a:alpha val="43137"/>
                    </a:srgbClr>
                  </a:outerShdw>
                </a:effectLst>
                <a:latin typeface="+mn-lt"/>
              </a:rPr>
              <a:t>Introduction of the Jury</a:t>
            </a:r>
          </a:p>
        </p:txBody>
      </p:sp>
      <p:sp>
        <p:nvSpPr>
          <p:cNvPr id="3" name="Subtitle 2"/>
          <p:cNvSpPr>
            <a:spLocks noGrp="1"/>
          </p:cNvSpPr>
          <p:nvPr>
            <p:ph type="subTitle" idx="1"/>
          </p:nvPr>
        </p:nvSpPr>
        <p:spPr>
          <a:xfrm>
            <a:off x="1524000" y="2252870"/>
            <a:ext cx="9144000" cy="3004930"/>
          </a:xfrm>
        </p:spPr>
        <p:txBody>
          <a:bodyPr>
            <a:normAutofit fontScale="25000" lnSpcReduction="20000"/>
          </a:bodyPr>
          <a:lstStyle/>
          <a:p>
            <a:pPr marL="342900" marR="0" lvl="0" indent="-342900" algn="l" fontAlgn="base">
              <a:spcAft>
                <a:spcPct val="0"/>
              </a:spcAft>
              <a:buClrTx/>
              <a:buSzTx/>
            </a:pPr>
            <a:endParaRPr lang="en-CA" sz="7200" b="1" dirty="0">
              <a:effectLst>
                <a:outerShdw blurRad="38100" dist="38100" dir="2700000" algn="tl">
                  <a:srgbClr val="000000">
                    <a:alpha val="43137"/>
                  </a:srgbClr>
                </a:outerShdw>
              </a:effectLst>
              <a:ea typeface="+mj-ea"/>
              <a:cs typeface="+mj-cs"/>
            </a:endParaRPr>
          </a:p>
          <a:p>
            <a:pPr marL="342900" marR="0" lvl="0" indent="-342900" algn="l" fontAlgn="base">
              <a:spcAft>
                <a:spcPct val="0"/>
              </a:spcAft>
              <a:buClrTx/>
              <a:buSzTx/>
            </a:pPr>
            <a:endParaRPr lang="en-CA" sz="7200" b="1" dirty="0">
              <a:effectLst>
                <a:outerShdw blurRad="38100" dist="38100" dir="2700000" algn="tl">
                  <a:srgbClr val="000000">
                    <a:alpha val="43137"/>
                  </a:srgbClr>
                </a:outerShdw>
              </a:effectLst>
              <a:ea typeface="+mj-ea"/>
              <a:cs typeface="+mj-cs"/>
            </a:endParaRPr>
          </a:p>
          <a:p>
            <a:pPr marL="342900" marR="0" lvl="0" indent="-342900" algn="l" fontAlgn="base">
              <a:lnSpc>
                <a:spcPct val="120000"/>
              </a:lnSpc>
              <a:spcAft>
                <a:spcPct val="0"/>
              </a:spcAft>
              <a:buClrTx/>
              <a:buSzTx/>
            </a:pPr>
            <a:r>
              <a:rPr lang="en-CA" sz="17600" b="1" dirty="0">
                <a:effectLst>
                  <a:outerShdw blurRad="38100" dist="38100" dir="2700000" algn="tl">
                    <a:srgbClr val="000000">
                      <a:alpha val="43137"/>
                    </a:srgbClr>
                  </a:outerShdw>
                </a:effectLst>
                <a:ea typeface="+mj-ea"/>
                <a:cs typeface="+mj-cs"/>
              </a:rPr>
              <a:t>Technical Delegate:  </a:t>
            </a:r>
            <a:r>
              <a:rPr lang="en-CA" sz="17600" b="1" dirty="0">
                <a:solidFill>
                  <a:schemeClr val="tx2"/>
                </a:solidFill>
                <a:effectLst>
                  <a:outerShdw blurRad="38100" dist="38100" dir="2700000" algn="tl">
                    <a:srgbClr val="000000">
                      <a:alpha val="43137"/>
                    </a:srgbClr>
                  </a:outerShdw>
                </a:effectLst>
                <a:ea typeface="+mj-ea"/>
                <a:cs typeface="+mj-cs"/>
              </a:rPr>
              <a:t>Aaron Dodds</a:t>
            </a:r>
          </a:p>
          <a:p>
            <a:pPr marL="342900" marR="0" lvl="0" indent="-342900" algn="l" fontAlgn="base">
              <a:lnSpc>
                <a:spcPct val="120000"/>
              </a:lnSpc>
              <a:spcAft>
                <a:spcPct val="0"/>
              </a:spcAft>
              <a:buClrTx/>
              <a:buSzTx/>
            </a:pPr>
            <a:r>
              <a:rPr lang="en-CA" sz="17600" b="1" dirty="0">
                <a:effectLst>
                  <a:outerShdw blurRad="38100" dist="38100" dir="2700000" algn="tl">
                    <a:srgbClr val="000000">
                      <a:alpha val="43137"/>
                    </a:srgbClr>
                  </a:outerShdw>
                </a:effectLst>
                <a:ea typeface="+mj-ea"/>
                <a:cs typeface="+mj-cs"/>
              </a:rPr>
              <a:t>CCA Race Director: </a:t>
            </a:r>
            <a:r>
              <a:rPr lang="en-CA" sz="17600" b="1" dirty="0">
                <a:solidFill>
                  <a:schemeClr val="tx2"/>
                </a:solidFill>
                <a:effectLst>
                  <a:outerShdw blurRad="38100" dist="38100" dir="2700000" algn="tl">
                    <a:srgbClr val="000000">
                      <a:alpha val="43137"/>
                    </a:srgbClr>
                  </a:outerShdw>
                </a:effectLst>
                <a:ea typeface="+mj-ea"/>
                <a:cs typeface="+mj-cs"/>
              </a:rPr>
              <a:t>Mike Neary</a:t>
            </a:r>
          </a:p>
          <a:p>
            <a:pPr marL="342900" marR="0" lvl="0" indent="-342900" algn="l" fontAlgn="base">
              <a:lnSpc>
                <a:spcPct val="120000"/>
              </a:lnSpc>
              <a:spcAft>
                <a:spcPct val="0"/>
              </a:spcAft>
              <a:buClrTx/>
              <a:buSzTx/>
            </a:pPr>
            <a:r>
              <a:rPr lang="en-CA" sz="17600" b="1" dirty="0">
                <a:effectLst>
                  <a:outerShdw blurRad="38100" dist="38100" dir="2700000" algn="tl">
                    <a:srgbClr val="000000">
                      <a:alpha val="43137"/>
                    </a:srgbClr>
                  </a:outerShdw>
                </a:effectLst>
                <a:ea typeface="+mj-ea"/>
                <a:cs typeface="+mj-cs"/>
              </a:rPr>
              <a:t>Chief of Competition:  </a:t>
            </a:r>
            <a:r>
              <a:rPr lang="en-CA" sz="17600" b="1" dirty="0" smtClean="0">
                <a:solidFill>
                  <a:schemeClr val="tx2"/>
                </a:solidFill>
                <a:effectLst>
                  <a:outerShdw blurRad="38100" dist="38100" dir="2700000" algn="tl">
                    <a:srgbClr val="000000">
                      <a:alpha val="43137"/>
                    </a:srgbClr>
                  </a:outerShdw>
                </a:effectLst>
                <a:ea typeface="+mj-ea"/>
                <a:cs typeface="+mj-cs"/>
              </a:rPr>
              <a:t>Jim Hendry</a:t>
            </a:r>
            <a:endParaRPr lang="en-CA" sz="17600" b="1" dirty="0">
              <a:solidFill>
                <a:schemeClr val="tx2"/>
              </a:solidFill>
              <a:effectLst>
                <a:outerShdw blurRad="38100" dist="38100" dir="2700000" algn="tl">
                  <a:srgbClr val="000000">
                    <a:alpha val="43137"/>
                  </a:srgbClr>
                </a:outerShdw>
              </a:effectLst>
              <a:ea typeface="+mj-ea"/>
              <a:cs typeface="+mj-cs"/>
            </a:endParaRPr>
          </a:p>
          <a:p>
            <a:endParaRPr lang="en-CA" dirty="0"/>
          </a:p>
        </p:txBody>
      </p:sp>
    </p:spTree>
    <p:extLst>
      <p:ext uri="{BB962C8B-B14F-4D97-AF65-F5344CB8AC3E}">
        <p14:creationId xmlns="" xmlns:p14="http://schemas.microsoft.com/office/powerpoint/2010/main" val="3551436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600" b="1" dirty="0">
                <a:effectLst>
                  <a:outerShdw blurRad="38100" dist="38100" dir="2700000" algn="tl">
                    <a:srgbClr val="000000">
                      <a:alpha val="43137"/>
                    </a:srgbClr>
                  </a:outerShdw>
                </a:effectLst>
                <a:latin typeface="+mn-lt"/>
              </a:rPr>
              <a:t>Jury Comments</a:t>
            </a:r>
            <a:r>
              <a:rPr lang="en-US" dirty="0"/>
              <a:t/>
            </a:r>
            <a:br>
              <a:rPr lang="en-US" dirty="0"/>
            </a:br>
            <a:endParaRPr lang="en-US" dirty="0"/>
          </a:p>
        </p:txBody>
      </p:sp>
      <p:sp>
        <p:nvSpPr>
          <p:cNvPr id="3" name="Content Placeholder 2"/>
          <p:cNvSpPr>
            <a:spLocks noGrp="1"/>
          </p:cNvSpPr>
          <p:nvPr>
            <p:ph idx="1"/>
          </p:nvPr>
        </p:nvSpPr>
        <p:spPr>
          <a:xfrm>
            <a:off x="838200" y="1507992"/>
            <a:ext cx="10515600" cy="4351338"/>
          </a:xfrm>
        </p:spPr>
        <p:txBody>
          <a:bodyPr>
            <a:normAutofit/>
          </a:bodyPr>
          <a:lstStyle/>
          <a:p>
            <a:pPr marL="342900" indent="-342900">
              <a:lnSpc>
                <a:spcPct val="100000"/>
              </a:lnSpc>
            </a:pPr>
            <a:r>
              <a:rPr lang="en-US" b="1" dirty="0"/>
              <a:t>Welcome from Race Director</a:t>
            </a:r>
          </a:p>
          <a:p>
            <a:pPr marL="342900" indent="-342900">
              <a:lnSpc>
                <a:spcPct val="100000"/>
              </a:lnSpc>
            </a:pPr>
            <a:r>
              <a:rPr lang="en-US" b="1" dirty="0"/>
              <a:t>Off Track </a:t>
            </a:r>
            <a:r>
              <a:rPr lang="en-US" b="1" dirty="0" smtClean="0"/>
              <a:t>Concerns  ICE  </a:t>
            </a:r>
            <a:r>
              <a:rPr lang="en-US" b="1" dirty="0" smtClean="0"/>
              <a:t>snow guns snow making</a:t>
            </a:r>
            <a:endParaRPr lang="en-US" b="1" dirty="0"/>
          </a:p>
          <a:p>
            <a:pPr marL="342900" indent="-342900">
              <a:lnSpc>
                <a:spcPct val="100000"/>
              </a:lnSpc>
            </a:pPr>
            <a:r>
              <a:rPr lang="en-US" b="1" dirty="0"/>
              <a:t>Tight Course </a:t>
            </a:r>
            <a:r>
              <a:rPr lang="en-US" b="1" dirty="0" smtClean="0"/>
              <a:t>locations</a:t>
            </a:r>
            <a:endParaRPr lang="en-US" b="1" dirty="0"/>
          </a:p>
          <a:p>
            <a:pPr marL="800100" lvl="2" indent="-342900">
              <a:lnSpc>
                <a:spcPct val="100000"/>
              </a:lnSpc>
              <a:spcBef>
                <a:spcPts val="1000"/>
              </a:spcBef>
            </a:pPr>
            <a:r>
              <a:rPr lang="en-US" sz="2400" b="1" dirty="0" smtClean="0"/>
              <a:t>Master Women Race distance</a:t>
            </a:r>
            <a:endParaRPr lang="en-US" b="1" dirty="0"/>
          </a:p>
          <a:p>
            <a:pPr lvl="1"/>
            <a:endParaRPr lang="en-US" dirty="0"/>
          </a:p>
          <a:p>
            <a:endParaRPr lang="en-US" dirty="0"/>
          </a:p>
        </p:txBody>
      </p:sp>
    </p:spTree>
    <p:extLst>
      <p:ext uri="{BB962C8B-B14F-4D97-AF65-F5344CB8AC3E}">
        <p14:creationId xmlns="" xmlns:p14="http://schemas.microsoft.com/office/powerpoint/2010/main" val="3560624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Forecast </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5313" y="1209675"/>
            <a:ext cx="11001375" cy="4438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72149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5746" y="0"/>
            <a:ext cx="11055928" cy="6747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06969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01782" y="-114300"/>
            <a:ext cx="11790218" cy="697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534399" y="5361703"/>
            <a:ext cx="2729345" cy="369332"/>
          </a:xfrm>
          <a:prstGeom prst="rect">
            <a:avLst/>
          </a:prstGeom>
          <a:solidFill>
            <a:srgbClr val="00B0F0"/>
          </a:solidFill>
        </p:spPr>
        <p:txBody>
          <a:bodyPr wrap="square" rtlCol="0">
            <a:spAutoFit/>
          </a:bodyPr>
          <a:lstStyle/>
          <a:p>
            <a:r>
              <a:rPr lang="en-CA" dirty="0" smtClean="0"/>
              <a:t>Master Women 10 km</a:t>
            </a:r>
            <a:endParaRPr lang="en-CA" dirty="0"/>
          </a:p>
        </p:txBody>
      </p:sp>
    </p:spTree>
    <p:extLst>
      <p:ext uri="{BB962C8B-B14F-4D97-AF65-F5344CB8AC3E}">
        <p14:creationId xmlns="" xmlns:p14="http://schemas.microsoft.com/office/powerpoint/2010/main" val="2257960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1"/>
            <a:ext cx="1224741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63649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1068</TotalTime>
  <Words>731</Words>
  <Application>Microsoft Office PowerPoint</Application>
  <PresentationFormat>Custom</PresentationFormat>
  <Paragraphs>140</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Alberta Cup 1 &amp; 2  Season Opener Dec 2 and 3</vt:lpstr>
      <vt:lpstr>Thank you to our sponsors</vt:lpstr>
      <vt:lpstr>Agenda</vt:lpstr>
      <vt:lpstr>Introduction of the Jury</vt:lpstr>
      <vt:lpstr>Jury Comments </vt:lpstr>
      <vt:lpstr>Weather Forecast </vt:lpstr>
      <vt:lpstr>Slide 7</vt:lpstr>
      <vt:lpstr>Slide 8</vt:lpstr>
      <vt:lpstr>Slide 9</vt:lpstr>
      <vt:lpstr>Slide 10</vt:lpstr>
      <vt:lpstr>Slide 11</vt:lpstr>
      <vt:lpstr>Slide 12</vt:lpstr>
      <vt:lpstr>Glide Wax Testing</vt:lpstr>
      <vt:lpstr>Wax Test </vt:lpstr>
      <vt:lpstr>Wax Test</vt:lpstr>
      <vt:lpstr>Warm up and Cool Down</vt:lpstr>
      <vt:lpstr>Athlete ENTRANCE to Start</vt:lpstr>
      <vt:lpstr>SCHEDULE   AM</vt:lpstr>
      <vt:lpstr>SCHEDULE PM</vt:lpstr>
      <vt:lpstr>Coaching on Course We have limited terrain out there and the course is quite narrow in places, Please be very aware of racers while moving around the course! Coaches are on Foot!  Only competitors on Skis </vt:lpstr>
      <vt:lpstr>Awards</vt:lpstr>
      <vt:lpstr>Slide 22</vt:lpstr>
      <vt:lpstr>Good Luck! </vt:lpstr>
      <vt:lpstr>Alberta Cup 1 &amp; 2  Season Opener Dec 2 and 3</vt:lpstr>
      <vt:lpstr>Introduction of the OC</vt:lpstr>
      <vt:lpstr>Course</vt:lpstr>
      <vt:lpstr>Wax testing </vt:lpstr>
      <vt:lpstr>Para Nordic Course &amp; .9 Loop</vt:lpstr>
      <vt:lpstr>Schedule Saturday November 26th – Interval Start Free</vt:lpstr>
      <vt:lpstr>Course Information</vt:lpstr>
      <vt:lpstr>Slide 31</vt:lpstr>
      <vt:lpstr>Schedule Dec 2 –Interval Start Free</vt:lpstr>
      <vt:lpstr>                            Jury Report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Alberta Cup 1 &amp; 2  Season Opener November 25-27, 2016</dc:title>
  <dc:creator>Mike Norton</dc:creator>
  <cp:lastModifiedBy>James Hendry</cp:lastModifiedBy>
  <cp:revision>80</cp:revision>
  <dcterms:created xsi:type="dcterms:W3CDTF">2016-11-24T00:51:27Z</dcterms:created>
  <dcterms:modified xsi:type="dcterms:W3CDTF">2017-12-02T04:26:04Z</dcterms:modified>
</cp:coreProperties>
</file>